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25"/>
  </p:notesMasterIdLst>
  <p:handoutMasterIdLst>
    <p:handoutMasterId r:id="rId26"/>
  </p:handoutMasterIdLst>
  <p:sldIdLst>
    <p:sldId id="291" r:id="rId2"/>
    <p:sldId id="256" r:id="rId3"/>
    <p:sldId id="262" r:id="rId4"/>
    <p:sldId id="264" r:id="rId5"/>
    <p:sldId id="267" r:id="rId6"/>
    <p:sldId id="297" r:id="rId7"/>
    <p:sldId id="258" r:id="rId8"/>
    <p:sldId id="286" r:id="rId9"/>
    <p:sldId id="289" r:id="rId10"/>
    <p:sldId id="294" r:id="rId11"/>
    <p:sldId id="295" r:id="rId12"/>
    <p:sldId id="293" r:id="rId13"/>
    <p:sldId id="259" r:id="rId14"/>
    <p:sldId id="296" r:id="rId15"/>
    <p:sldId id="290" r:id="rId16"/>
    <p:sldId id="299" r:id="rId17"/>
    <p:sldId id="275" r:id="rId18"/>
    <p:sldId id="279" r:id="rId19"/>
    <p:sldId id="260" r:id="rId20"/>
    <p:sldId id="292" r:id="rId21"/>
    <p:sldId id="266" r:id="rId22"/>
    <p:sldId id="284" r:id="rId23"/>
    <p:sldId id="30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C5F"/>
    <a:srgbClr val="FFFFFF"/>
    <a:srgbClr val="394E57"/>
    <a:srgbClr val="158A87"/>
    <a:srgbClr val="F5800B"/>
    <a:srgbClr val="F68B1E"/>
    <a:srgbClr val="0A557A"/>
    <a:srgbClr val="3A3A3C"/>
    <a:srgbClr val="A61A53"/>
    <a:srgbClr val="2F3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7091" autoAdjust="0"/>
  </p:normalViewPr>
  <p:slideViewPr>
    <p:cSldViewPr snapToGrid="0">
      <p:cViewPr varScale="1">
        <p:scale>
          <a:sx n="55" d="100"/>
          <a:sy n="55" d="100"/>
        </p:scale>
        <p:origin x="4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E9F924-0469-4099-BB33-AC896D98B99F}" type="datetimeFigureOut">
              <a:rPr lang="en-US" smtClean="0"/>
              <a:t>8/11/2021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3D747-B0A9-49BE-A25A-642FBFD0897C}" type="slidenum">
              <a:rPr lang="en-US" smtClean="0"/>
              <a:t>‹#›</a:t>
            </a:fld>
            <a:endParaRPr lang="en-US"/>
          </a:p>
        </p:txBody>
      </p:sp>
    </p:spTree>
    <p:extLst>
      <p:ext uri="{BB962C8B-B14F-4D97-AF65-F5344CB8AC3E}">
        <p14:creationId xmlns:p14="http://schemas.microsoft.com/office/powerpoint/2010/main" val="2308770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6C48A-E0A2-439D-B13A-A10EDED95380}"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5B55B-F91F-4968-B942-14BC0CEFED17}" type="slidenum">
              <a:rPr lang="en-US" smtClean="0"/>
              <a:t>‹#›</a:t>
            </a:fld>
            <a:endParaRPr lang="en-US"/>
          </a:p>
        </p:txBody>
      </p:sp>
    </p:spTree>
    <p:extLst>
      <p:ext uri="{BB962C8B-B14F-4D97-AF65-F5344CB8AC3E}">
        <p14:creationId xmlns:p14="http://schemas.microsoft.com/office/powerpoint/2010/main" val="3089439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Ruth Jordan Intro &amp; Bio</a:t>
            </a:r>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2</a:t>
            </a:fld>
            <a:endParaRPr lang="en-US"/>
          </a:p>
        </p:txBody>
      </p:sp>
    </p:spTree>
    <p:extLst>
      <p:ext uri="{BB962C8B-B14F-4D97-AF65-F5344CB8AC3E}">
        <p14:creationId xmlns:p14="http://schemas.microsoft.com/office/powerpoint/2010/main" val="327180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Notary Stamp* </a:t>
            </a:r>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16</a:t>
            </a:fld>
            <a:endParaRPr lang="en-US"/>
          </a:p>
        </p:txBody>
      </p:sp>
    </p:spTree>
    <p:extLst>
      <p:ext uri="{BB962C8B-B14F-4D97-AF65-F5344CB8AC3E}">
        <p14:creationId xmlns:p14="http://schemas.microsoft.com/office/powerpoint/2010/main" val="311749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dirty="0" smtClean="0">
                <a:latin typeface="Tw Cen MT" panose="020B0602020104020603" pitchFamily="34" charset="0"/>
              </a:rPr>
              <a:t>Recognition by the City of Charleston</a:t>
            </a:r>
          </a:p>
          <a:p>
            <a:r>
              <a:rPr lang="en-US" sz="3000" dirty="0" smtClean="0">
                <a:latin typeface="Tw Cen MT" panose="020B0602020104020603" pitchFamily="34" charset="0"/>
              </a:rPr>
              <a:t>Free marketing:</a:t>
            </a:r>
          </a:p>
          <a:p>
            <a:pPr marL="914400" lvl="1" indent="-457200">
              <a:buFont typeface="Arial" panose="020B0604020202020204" pitchFamily="34" charset="0"/>
              <a:buChar char="•"/>
            </a:pPr>
            <a:r>
              <a:rPr lang="en-US" sz="3000" dirty="0" smtClean="0">
                <a:latin typeface="Tw Cen MT" panose="020B0602020104020603" pitchFamily="34" charset="0"/>
              </a:rPr>
              <a:t>City website</a:t>
            </a:r>
          </a:p>
          <a:p>
            <a:pPr marL="914400" lvl="1" indent="-457200">
              <a:buFont typeface="Arial" panose="020B0604020202020204" pitchFamily="34" charset="0"/>
              <a:buChar char="•"/>
            </a:pPr>
            <a:r>
              <a:rPr lang="en-US" sz="3000" dirty="0" smtClean="0">
                <a:latin typeface="Tw Cen MT" panose="020B0602020104020603" pitchFamily="34" charset="0"/>
              </a:rPr>
              <a:t>Social media (Facebook, Twitter, LinkedIn)</a:t>
            </a:r>
          </a:p>
          <a:p>
            <a:pPr marL="914400" lvl="1" indent="-457200">
              <a:buFont typeface="Arial" panose="020B0604020202020204" pitchFamily="34" charset="0"/>
              <a:buChar char="•"/>
            </a:pPr>
            <a:r>
              <a:rPr lang="en-US" sz="3000" dirty="0" smtClean="0">
                <a:latin typeface="Tw Cen MT" panose="020B0602020104020603" pitchFamily="34" charset="0"/>
              </a:rPr>
              <a:t>City Weekly Newsletter (almost 7,000 subscribers!)</a:t>
            </a:r>
          </a:p>
          <a:p>
            <a:r>
              <a:rPr lang="en-US" sz="3000" dirty="0" smtClean="0">
                <a:latin typeface="Tw Cen MT" panose="020B0602020104020603" pitchFamily="34" charset="0"/>
              </a:rPr>
              <a:t>Success Stories</a:t>
            </a:r>
          </a:p>
          <a:p>
            <a:r>
              <a:rPr lang="en-US" sz="3000" dirty="0" smtClean="0">
                <a:latin typeface="Tw Cen MT" panose="020B0602020104020603" pitchFamily="34" charset="0"/>
              </a:rPr>
              <a:t>Mr. Broadnax’s business and using his spotlight to land several</a:t>
            </a:r>
            <a:r>
              <a:rPr lang="en-US" sz="3000" baseline="0" dirty="0" smtClean="0">
                <a:latin typeface="Tw Cen MT" panose="020B0602020104020603" pitchFamily="34" charset="0"/>
              </a:rPr>
              <a:t> contracts since then. </a:t>
            </a:r>
            <a:endParaRPr lang="en-US" sz="300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18</a:t>
            </a:fld>
            <a:endParaRPr lang="en-US"/>
          </a:p>
        </p:txBody>
      </p:sp>
    </p:spTree>
    <p:extLst>
      <p:ext uri="{BB962C8B-B14F-4D97-AF65-F5344CB8AC3E}">
        <p14:creationId xmlns:p14="http://schemas.microsoft.com/office/powerpoint/2010/main" val="2076018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https://www.charleston-sc.gov/131/BIDLINE</a:t>
            </a:r>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20</a:t>
            </a:fld>
            <a:endParaRPr lang="en-US"/>
          </a:p>
        </p:txBody>
      </p:sp>
    </p:spTree>
    <p:extLst>
      <p:ext uri="{BB962C8B-B14F-4D97-AF65-F5344CB8AC3E}">
        <p14:creationId xmlns:p14="http://schemas.microsoft.com/office/powerpoint/2010/main" val="226180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22</a:t>
            </a:fld>
            <a:endParaRPr lang="en-US"/>
          </a:p>
        </p:txBody>
      </p:sp>
    </p:spTree>
    <p:extLst>
      <p:ext uri="{BB962C8B-B14F-4D97-AF65-F5344CB8AC3E}">
        <p14:creationId xmlns:p14="http://schemas.microsoft.com/office/powerpoint/2010/main" val="3037797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our presenters</a:t>
            </a:r>
            <a:r>
              <a:rPr lang="en-US" baseline="0" dirty="0" smtClean="0"/>
              <a:t> &amp; thank you to everyone who joined us today!</a:t>
            </a:r>
            <a:endParaRPr lang="en-US" dirty="0" smtClean="0"/>
          </a:p>
          <a:p>
            <a:endParaRPr lang="en-US" dirty="0" smtClean="0"/>
          </a:p>
          <a:p>
            <a:r>
              <a:rPr lang="en-US" b="1" dirty="0" smtClean="0"/>
              <a:t>Reminder</a:t>
            </a:r>
            <a:r>
              <a:rPr lang="en-US" b="1" baseline="0" dirty="0" smtClean="0"/>
              <a:t> that we will share the recording &amp; presentation slides. </a:t>
            </a:r>
            <a:endParaRPr lang="en-US" b="1" dirty="0"/>
          </a:p>
        </p:txBody>
      </p:sp>
      <p:sp>
        <p:nvSpPr>
          <p:cNvPr id="4" name="Slide Number Placeholder 3"/>
          <p:cNvSpPr>
            <a:spLocks noGrp="1"/>
          </p:cNvSpPr>
          <p:nvPr>
            <p:ph type="sldNum" sz="quarter" idx="10"/>
          </p:nvPr>
        </p:nvSpPr>
        <p:spPr/>
        <p:txBody>
          <a:bodyPr/>
          <a:lstStyle/>
          <a:p>
            <a:fld id="{1674FA53-4E22-4D6B-A7ED-154083422D00}" type="slidenum">
              <a:rPr lang="en-US" smtClean="0"/>
              <a:t>23</a:t>
            </a:fld>
            <a:endParaRPr lang="en-US"/>
          </a:p>
        </p:txBody>
      </p:sp>
    </p:spTree>
    <p:extLst>
      <p:ext uri="{BB962C8B-B14F-4D97-AF65-F5344CB8AC3E}">
        <p14:creationId xmlns:p14="http://schemas.microsoft.com/office/powerpoint/2010/main" val="179150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75000"/>
                    <a:lumOff val="25000"/>
                  </a:schemeClr>
                </a:solidFill>
                <a:latin typeface="Tw Cen MT" panose="020B0602020104020603" pitchFamily="34" charset="0"/>
              </a:rPr>
              <a:t>If you think you might qualify, then it’s in your best interest to apply for a MWBE Certification. You have nothing to lose, but the potential benefits are too promising to pass up. They include but are not limited to:</a:t>
            </a:r>
          </a:p>
          <a:p>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3</a:t>
            </a:fld>
            <a:endParaRPr lang="en-US"/>
          </a:p>
        </p:txBody>
      </p:sp>
    </p:spTree>
    <p:extLst>
      <p:ext uri="{BB962C8B-B14F-4D97-AF65-F5344CB8AC3E}">
        <p14:creationId xmlns:p14="http://schemas.microsoft.com/office/powerpoint/2010/main" val="260502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US" sz="1200" dirty="0" smtClean="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rPr>
              <a:t>Certified businesses are also added to the state’s list of MWBEs. This list is publicly accessible, so you get greater visibility and exposure to other companies, too. </a:t>
            </a:r>
          </a:p>
          <a:p>
            <a:pPr>
              <a:spcAft>
                <a:spcPts val="800"/>
              </a:spcAft>
            </a:pPr>
            <a:endParaRPr lang="en-US" sz="1200" dirty="0" smtClean="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endParaRPr>
          </a:p>
          <a:p>
            <a:pPr>
              <a:spcAft>
                <a:spcPts val="800"/>
              </a:spcAft>
            </a:pPr>
            <a:r>
              <a:rPr lang="en-US" sz="1200" dirty="0" smtClean="0">
                <a:solidFill>
                  <a:schemeClr val="tx1">
                    <a:lumMod val="95000"/>
                  </a:schemeClr>
                </a:solidFill>
                <a:latin typeface="Tw Cen MT" panose="020B0602020104020603" pitchFamily="34" charset="0"/>
                <a:ea typeface="Calibri" panose="020F0502020204030204" pitchFamily="34" charset="0"/>
                <a:cs typeface="Times New Roman" panose="02020603050405020304" pitchFamily="18" charset="0"/>
              </a:rPr>
              <a:t>Small business owners may also participate in conferences and networking events through MWBE programs. Additionally, some states offer development workshops, training, and courses to those businesses. </a:t>
            </a:r>
            <a:endParaRPr lang="en-US" sz="1600" dirty="0" smtClean="0">
              <a:solidFill>
                <a:schemeClr val="tx1">
                  <a:lumMod val="95000"/>
                </a:schemeClr>
              </a:solidFill>
            </a:endParaRPr>
          </a:p>
          <a:p>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4</a:t>
            </a:fld>
            <a:endParaRPr lang="en-US"/>
          </a:p>
        </p:txBody>
      </p:sp>
    </p:spTree>
    <p:extLst>
      <p:ext uri="{BB962C8B-B14F-4D97-AF65-F5344CB8AC3E}">
        <p14:creationId xmlns:p14="http://schemas.microsoft.com/office/powerpoint/2010/main" val="56985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Not only does supplier diversity benefit underrepresented businesses, but it also uplifts the communities where those businesses are located through job creation, increased wages, and tax revenue. This is called economic impact, a metric that demonstrates how valuable supplier diversity is to local economies and communities.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supplier diversity commitment benefits a company because it: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Promotes innovation through the introduction of new products, services, and solutions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Provides multiple channels from which to procure goods and services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Drives competition (on price and service levels) between the company’s existing and potential vendors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Allows a company to take advantage of new opportunities for business expansion with the emergence of new consumer needs based upon shifting demographic realities</a:t>
            </a:r>
          </a:p>
          <a:p>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5</a:t>
            </a:fld>
            <a:endParaRPr lang="en-US"/>
          </a:p>
        </p:txBody>
      </p:sp>
    </p:spTree>
    <p:extLst>
      <p:ext uri="{BB962C8B-B14F-4D97-AF65-F5344CB8AC3E}">
        <p14:creationId xmlns:p14="http://schemas.microsoft.com/office/powerpoint/2010/main" val="220190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self-declare who you are (ethnicity/race) </a:t>
            </a:r>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7</a:t>
            </a:fld>
            <a:endParaRPr lang="en-US"/>
          </a:p>
        </p:txBody>
      </p:sp>
    </p:spTree>
    <p:extLst>
      <p:ext uri="{BB962C8B-B14F-4D97-AF65-F5344CB8AC3E}">
        <p14:creationId xmlns:p14="http://schemas.microsoft.com/office/powerpoint/2010/main" val="14648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application: </a:t>
            </a:r>
          </a:p>
          <a:p>
            <a:r>
              <a:rPr lang="en-US" dirty="0" smtClean="0"/>
              <a:t>We accept reciprocal certifications</a:t>
            </a:r>
            <a:r>
              <a:rPr lang="en-US" baseline="0" dirty="0" smtClean="0"/>
              <a:t>. </a:t>
            </a:r>
          </a:p>
          <a:p>
            <a:r>
              <a:rPr lang="en-US" baseline="0" dirty="0" smtClean="0"/>
              <a:t>45-60 days for certification process. </a:t>
            </a:r>
          </a:p>
          <a:p>
            <a:endParaRPr lang="en-US" baseline="0" dirty="0" smtClean="0"/>
          </a:p>
        </p:txBody>
      </p:sp>
      <p:sp>
        <p:nvSpPr>
          <p:cNvPr id="4" name="Slide Number Placeholder 3"/>
          <p:cNvSpPr>
            <a:spLocks noGrp="1"/>
          </p:cNvSpPr>
          <p:nvPr>
            <p:ph type="sldNum" sz="quarter" idx="10"/>
          </p:nvPr>
        </p:nvSpPr>
        <p:spPr/>
        <p:txBody>
          <a:bodyPr/>
          <a:lstStyle/>
          <a:p>
            <a:fld id="{CA85B55B-F91F-4968-B942-14BC0CEFED17}" type="slidenum">
              <a:rPr lang="en-US" smtClean="0"/>
              <a:t>8</a:t>
            </a:fld>
            <a:endParaRPr lang="en-US"/>
          </a:p>
        </p:txBody>
      </p:sp>
    </p:spTree>
    <p:extLst>
      <p:ext uri="{BB962C8B-B14F-4D97-AF65-F5344CB8AC3E}">
        <p14:creationId xmlns:p14="http://schemas.microsoft.com/office/powerpoint/2010/main" val="324559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11</a:t>
            </a:fld>
            <a:endParaRPr lang="en-US"/>
          </a:p>
        </p:txBody>
      </p:sp>
    </p:spTree>
    <p:extLst>
      <p:ext uri="{BB962C8B-B14F-4D97-AF65-F5344CB8AC3E}">
        <p14:creationId xmlns:p14="http://schemas.microsoft.com/office/powerpoint/2010/main" val="286576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K1, K2, M1, M2</a:t>
            </a:r>
          </a:p>
          <a:p>
            <a:r>
              <a:rPr lang="en-US" dirty="0" smtClean="0"/>
              <a:t>Schedule C </a:t>
            </a:r>
          </a:p>
          <a:p>
            <a:endParaRPr lang="en-US" dirty="0" smtClean="0"/>
          </a:p>
          <a:p>
            <a:r>
              <a:rPr lang="en-US" dirty="0" smtClean="0"/>
              <a:t>Copy of City’s BLCO</a:t>
            </a:r>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13</a:t>
            </a:fld>
            <a:endParaRPr lang="en-US"/>
          </a:p>
        </p:txBody>
      </p:sp>
    </p:spTree>
    <p:extLst>
      <p:ext uri="{BB962C8B-B14F-4D97-AF65-F5344CB8AC3E}">
        <p14:creationId xmlns:p14="http://schemas.microsoft.com/office/powerpoint/2010/main" val="33431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Notary Stamp* </a:t>
            </a:r>
            <a:endParaRPr lang="en-US" dirty="0"/>
          </a:p>
        </p:txBody>
      </p:sp>
      <p:sp>
        <p:nvSpPr>
          <p:cNvPr id="4" name="Slide Number Placeholder 3"/>
          <p:cNvSpPr>
            <a:spLocks noGrp="1"/>
          </p:cNvSpPr>
          <p:nvPr>
            <p:ph type="sldNum" sz="quarter" idx="10"/>
          </p:nvPr>
        </p:nvSpPr>
        <p:spPr/>
        <p:txBody>
          <a:bodyPr/>
          <a:lstStyle/>
          <a:p>
            <a:fld id="{CA85B55B-F91F-4968-B942-14BC0CEFED17}" type="slidenum">
              <a:rPr lang="en-US" smtClean="0"/>
              <a:t>15</a:t>
            </a:fld>
            <a:endParaRPr lang="en-US"/>
          </a:p>
        </p:txBody>
      </p:sp>
    </p:spTree>
    <p:extLst>
      <p:ext uri="{BB962C8B-B14F-4D97-AF65-F5344CB8AC3E}">
        <p14:creationId xmlns:p14="http://schemas.microsoft.com/office/powerpoint/2010/main" val="286587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557A"/>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8/11/2021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bda.gov/page/how-certifications-can-help-grow-your-business#8A" TargetMode="External"/><Relationship Id="rId2" Type="http://schemas.openxmlformats.org/officeDocument/2006/relationships/hyperlink" Target="https://www.mbda.gov/page/how-certifications-can-help-grow-your-business#hubzone"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ordanr@Charleston-sc.go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8662"/>
          <a:stretch/>
        </p:blipFill>
        <p:spPr>
          <a:xfrm>
            <a:off x="-109182" y="0"/>
            <a:ext cx="12528645" cy="7010400"/>
          </a:xfrm>
        </p:spPr>
      </p:pic>
      <p:sp>
        <p:nvSpPr>
          <p:cNvPr id="5" name="Rectangle 4"/>
          <p:cNvSpPr/>
          <p:nvPr/>
        </p:nvSpPr>
        <p:spPr>
          <a:xfrm>
            <a:off x="0" y="2381250"/>
            <a:ext cx="6629400" cy="46291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96437" y="3565898"/>
            <a:ext cx="5991367" cy="33743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cap="none" dirty="0">
              <a:solidFill>
                <a:schemeClr val="bg1"/>
              </a:solidFill>
              <a:latin typeface="Tw Cen MT" panose="020B0602020104020603" pitchFamily="34" charset="0"/>
            </a:endParaRPr>
          </a:p>
          <a:p>
            <a:endParaRPr lang="en-US" sz="2400" cap="none" dirty="0" smtClean="0">
              <a:solidFill>
                <a:schemeClr val="bg1"/>
              </a:solidFill>
              <a:latin typeface="Tw Cen MT" panose="020B0602020104020603" pitchFamily="34" charset="0"/>
            </a:endParaRPr>
          </a:p>
          <a:p>
            <a:endParaRPr lang="en-US" sz="2400" cap="none" dirty="0" smtClean="0">
              <a:solidFill>
                <a:schemeClr val="bg1"/>
              </a:solidFill>
              <a:latin typeface="Tw Cen MT" panose="020B0602020104020603" pitchFamily="34" charset="0"/>
            </a:endParaRPr>
          </a:p>
          <a:p>
            <a:endParaRPr lang="en-US" sz="2400" cap="none" dirty="0" smtClean="0">
              <a:solidFill>
                <a:schemeClr val="bg1"/>
              </a:solidFill>
              <a:latin typeface="Tw Cen MT" panose="020B0602020104020603" pitchFamily="34" charset="0"/>
            </a:endParaRPr>
          </a:p>
          <a:p>
            <a:endParaRPr lang="en-US" sz="2400" cap="none" dirty="0">
              <a:solidFill>
                <a:schemeClr val="bg1"/>
              </a:solidFill>
              <a:latin typeface="Tw Cen MT" panose="020B0602020104020603" pitchFamily="34" charset="0"/>
            </a:endParaRPr>
          </a:p>
          <a:p>
            <a:endParaRPr lang="en-US" sz="2400" cap="none" dirty="0" smtClean="0">
              <a:solidFill>
                <a:schemeClr val="bg1"/>
              </a:solidFill>
              <a:latin typeface="Tw Cen MT" panose="020B0602020104020603" pitchFamily="34" charset="0"/>
            </a:endParaRPr>
          </a:p>
          <a:p>
            <a:endParaRPr lang="en-US" sz="2400" cap="none" dirty="0">
              <a:solidFill>
                <a:schemeClr val="bg1"/>
              </a:solidFill>
              <a:latin typeface="Tw Cen MT" panose="020B0602020104020603" pitchFamily="34" charset="0"/>
            </a:endParaRPr>
          </a:p>
        </p:txBody>
      </p:sp>
      <p:sp>
        <p:nvSpPr>
          <p:cNvPr id="7" name="TextBox 6"/>
          <p:cNvSpPr txBox="1"/>
          <p:nvPr/>
        </p:nvSpPr>
        <p:spPr>
          <a:xfrm>
            <a:off x="198454" y="3149361"/>
            <a:ext cx="6587331" cy="1938992"/>
          </a:xfrm>
          <a:prstGeom prst="rect">
            <a:avLst/>
          </a:prstGeom>
          <a:noFill/>
        </p:spPr>
        <p:txBody>
          <a:bodyPr wrap="square" rtlCol="0">
            <a:spAutoFit/>
          </a:bodyPr>
          <a:lstStyle/>
          <a:p>
            <a:pPr algn="ctr"/>
            <a:r>
              <a:rPr lang="es-419" sz="6000" b="1" dirty="0" smtClean="0">
                <a:solidFill>
                  <a:srgbClr val="394E57"/>
                </a:solidFill>
                <a:latin typeface="Tw Cen MT" panose="020B0602020104020603" pitchFamily="34" charset="0"/>
                <a:ea typeface="Segoe UI Emoji" panose="020B0502040204020203" pitchFamily="34" charset="0"/>
              </a:rPr>
              <a:t>¡Bienvenidos a la presentación!</a:t>
            </a:r>
            <a:endParaRPr lang="es-419" sz="6000" b="1" dirty="0">
              <a:solidFill>
                <a:srgbClr val="394E57"/>
              </a:solidFill>
              <a:latin typeface="Tw Cen MT" panose="020B0602020104020603" pitchFamily="34" charset="0"/>
              <a:ea typeface="Segoe UI Emoji" panose="020B0502040204020203" pitchFamily="34" charset="0"/>
            </a:endParaRPr>
          </a:p>
        </p:txBody>
      </p:sp>
      <p:sp>
        <p:nvSpPr>
          <p:cNvPr id="11" name="Rectangle 10"/>
          <p:cNvSpPr/>
          <p:nvPr/>
        </p:nvSpPr>
        <p:spPr>
          <a:xfrm>
            <a:off x="21034" y="122830"/>
            <a:ext cx="12275599" cy="6887570"/>
          </a:xfrm>
          <a:prstGeom prst="rect">
            <a:avLst/>
          </a:prstGeom>
          <a:noFill/>
          <a:ln w="76200">
            <a:solidFill>
              <a:srgbClr val="158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549" y="5800174"/>
            <a:ext cx="901178" cy="90117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430" y="5735054"/>
            <a:ext cx="1177418" cy="1031418"/>
          </a:xfrm>
          <a:prstGeom prst="rect">
            <a:avLst/>
          </a:prstGeom>
        </p:spPr>
      </p:pic>
      <p:sp>
        <p:nvSpPr>
          <p:cNvPr id="8" name="TextBox 7"/>
          <p:cNvSpPr txBox="1"/>
          <p:nvPr/>
        </p:nvSpPr>
        <p:spPr>
          <a:xfrm>
            <a:off x="36340" y="184530"/>
            <a:ext cx="11795828" cy="1899139"/>
          </a:xfrm>
          <a:prstGeom prst="rect">
            <a:avLst/>
          </a:prstGeom>
          <a:solidFill>
            <a:srgbClr val="158A87"/>
          </a:solidFill>
        </p:spPr>
        <p:txBody>
          <a:bodyPr wrap="square" rtlCol="0">
            <a:spAutoFit/>
          </a:bodyPr>
          <a:lstStyle/>
          <a:p>
            <a:endParaRPr lang="en-US" dirty="0"/>
          </a:p>
        </p:txBody>
      </p:sp>
      <p:sp>
        <p:nvSpPr>
          <p:cNvPr id="15" name="TextBox 14"/>
          <p:cNvSpPr txBox="1"/>
          <p:nvPr/>
        </p:nvSpPr>
        <p:spPr>
          <a:xfrm>
            <a:off x="430810" y="313832"/>
            <a:ext cx="11795828" cy="1899139"/>
          </a:xfrm>
          <a:prstGeom prst="rect">
            <a:avLst/>
          </a:prstGeom>
          <a:solidFill>
            <a:srgbClr val="158A87"/>
          </a:solidFill>
        </p:spPr>
        <p:txBody>
          <a:bodyPr wrap="square" rtlCol="0">
            <a:spAutoFit/>
          </a:bodyPr>
          <a:lstStyle/>
          <a:p>
            <a:endParaRPr lang="en-US" dirty="0"/>
          </a:p>
        </p:txBody>
      </p:sp>
      <p:sp>
        <p:nvSpPr>
          <p:cNvPr id="9" name="TextBox 8"/>
          <p:cNvSpPr txBox="1"/>
          <p:nvPr/>
        </p:nvSpPr>
        <p:spPr>
          <a:xfrm>
            <a:off x="0" y="720969"/>
            <a:ext cx="12691103" cy="923330"/>
          </a:xfrm>
          <a:prstGeom prst="rect">
            <a:avLst/>
          </a:prstGeom>
          <a:noFill/>
        </p:spPr>
        <p:txBody>
          <a:bodyPr wrap="square" rtlCol="0">
            <a:spAutoFit/>
          </a:bodyPr>
          <a:lstStyle/>
          <a:p>
            <a:r>
              <a:rPr lang="es-419" sz="5400" dirty="0" smtClean="0">
                <a:latin typeface="Tw Cen MT" panose="020B0602020104020603" pitchFamily="34" charset="0"/>
              </a:rPr>
              <a:t>¿PARA QUÉ OBTENER UNA CERTIFICACIÓN? </a:t>
            </a:r>
            <a:endParaRPr lang="en-US" sz="5400" dirty="0">
              <a:latin typeface="Tw Cen MT" panose="020B0602020104020603" pitchFamily="34" charset="0"/>
            </a:endParaRPr>
          </a:p>
        </p:txBody>
      </p:sp>
      <p:sp>
        <p:nvSpPr>
          <p:cNvPr id="16" name="TextBox 15"/>
          <p:cNvSpPr txBox="1"/>
          <p:nvPr/>
        </p:nvSpPr>
        <p:spPr>
          <a:xfrm>
            <a:off x="7637033" y="1648392"/>
            <a:ext cx="4325351" cy="584775"/>
          </a:xfrm>
          <a:prstGeom prst="rect">
            <a:avLst/>
          </a:prstGeom>
          <a:noFill/>
        </p:spPr>
        <p:txBody>
          <a:bodyPr wrap="square" rtlCol="0">
            <a:spAutoFit/>
          </a:bodyPr>
          <a:lstStyle/>
          <a:p>
            <a:r>
              <a:rPr lang="es-419" sz="3200" dirty="0" smtClean="0">
                <a:latin typeface="Tw Cen MT" panose="020B0602020104020603" pitchFamily="34" charset="0"/>
              </a:rPr>
              <a:t>Para Empresas Latinas</a:t>
            </a:r>
            <a:endParaRPr lang="en-US" sz="3200" dirty="0">
              <a:latin typeface="Tw Cen MT" panose="020B0602020104020603" pitchFamily="34" charset="0"/>
            </a:endParaRPr>
          </a:p>
        </p:txBody>
      </p:sp>
      <p:sp>
        <p:nvSpPr>
          <p:cNvPr id="17" name="TextBox 16"/>
          <p:cNvSpPr txBox="1"/>
          <p:nvPr/>
        </p:nvSpPr>
        <p:spPr>
          <a:xfrm>
            <a:off x="307980" y="317346"/>
            <a:ext cx="6655528" cy="400110"/>
          </a:xfrm>
          <a:prstGeom prst="rect">
            <a:avLst/>
          </a:prstGeom>
          <a:noFill/>
        </p:spPr>
        <p:txBody>
          <a:bodyPr wrap="square" rtlCol="0">
            <a:spAutoFit/>
          </a:bodyPr>
          <a:lstStyle/>
          <a:p>
            <a:r>
              <a:rPr lang="es-419" sz="2000" i="1" dirty="0" smtClean="0">
                <a:latin typeface="Tw Cen MT" panose="020B0602020104020603" pitchFamily="34" charset="0"/>
              </a:rPr>
              <a:t>Una presentación para pequeños negocios</a:t>
            </a:r>
            <a:endParaRPr lang="en-US" sz="2000" i="1" dirty="0">
              <a:latin typeface="Tw Cen MT" panose="020B0602020104020603"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412" y="5836917"/>
            <a:ext cx="2565931" cy="805702"/>
          </a:xfrm>
          <a:prstGeom prst="rect">
            <a:avLst/>
          </a:prstGeom>
        </p:spPr>
      </p:pic>
    </p:spTree>
    <p:extLst>
      <p:ext uri="{BB962C8B-B14F-4D97-AF65-F5344CB8AC3E}">
        <p14:creationId xmlns:p14="http://schemas.microsoft.com/office/powerpoint/2010/main" val="4156533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8A87"/>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32078" y="422648"/>
            <a:ext cx="8932985" cy="52968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i="1" dirty="0">
                <a:latin typeface="Tw Cen MT" panose="020B0602020104020603" pitchFamily="34" charset="0"/>
              </a:rPr>
              <a:t>Número de Identificación para el Impuesto </a:t>
            </a:r>
            <a:r>
              <a:rPr lang="es-ES" sz="4000" i="1" dirty="0" smtClean="0">
                <a:latin typeface="Tw Cen MT" panose="020B0602020104020603" pitchFamily="34" charset="0"/>
              </a:rPr>
              <a:t>Federal (EIN)</a:t>
            </a:r>
            <a:endParaRPr lang="en-US" sz="4000" i="1" dirty="0">
              <a:latin typeface="Tw Cen MT" panose="020B0602020104020603" pitchFamily="34" charset="0"/>
            </a:endParaRPr>
          </a:p>
        </p:txBody>
      </p:sp>
      <p:sp>
        <p:nvSpPr>
          <p:cNvPr id="6" name="TextBox 5"/>
          <p:cNvSpPr txBox="1"/>
          <p:nvPr/>
        </p:nvSpPr>
        <p:spPr>
          <a:xfrm>
            <a:off x="737419" y="1348485"/>
            <a:ext cx="9140110" cy="4924425"/>
          </a:xfrm>
          <a:prstGeom prst="rect">
            <a:avLst/>
          </a:prstGeom>
          <a:noFill/>
        </p:spPr>
        <p:txBody>
          <a:bodyPr wrap="square" rtlCol="0">
            <a:spAutoFit/>
          </a:bodyPr>
          <a:lstStyle/>
          <a:p>
            <a:r>
              <a:rPr lang="es-ES" sz="2400" b="1" dirty="0">
                <a:solidFill>
                  <a:srgbClr val="394E57"/>
                </a:solidFill>
                <a:latin typeface="Tw Cen MT" panose="020B0602020104020603" pitchFamily="34" charset="0"/>
              </a:rPr>
              <a:t>Encontrar Su Número de Identificación del Empleador (EIN):</a:t>
            </a:r>
            <a:endParaRPr lang="en-US" sz="2400" b="1" dirty="0" smtClean="0">
              <a:solidFill>
                <a:srgbClr val="394E57"/>
              </a:solidFill>
              <a:latin typeface="Tw Cen MT" panose="020B0602020104020603" pitchFamily="34" charset="0"/>
            </a:endParaRPr>
          </a:p>
          <a:p>
            <a:pPr marL="285750" indent="-285750">
              <a:buFont typeface="Arial" panose="020B0604020202020204" pitchFamily="34" charset="0"/>
              <a:buChar char="•"/>
            </a:pPr>
            <a:r>
              <a:rPr lang="es-ES" sz="2200" dirty="0" smtClean="0">
                <a:latin typeface="Tw Cen MT" panose="020B0602020104020603" pitchFamily="34" charset="0"/>
              </a:rPr>
              <a:t>La </a:t>
            </a:r>
            <a:r>
              <a:rPr lang="es-ES" sz="2200" dirty="0">
                <a:latin typeface="Tw Cen MT" panose="020B0602020104020603" pitchFamily="34" charset="0"/>
              </a:rPr>
              <a:t>declaración de impuestos de su empresa de algún año anterior</a:t>
            </a:r>
          </a:p>
          <a:p>
            <a:pPr marL="285750" indent="-285750">
              <a:buFont typeface="Arial" panose="020B0604020202020204" pitchFamily="34" charset="0"/>
              <a:buChar char="•"/>
            </a:pPr>
            <a:r>
              <a:rPr lang="es-ES" sz="2200" dirty="0" smtClean="0">
                <a:latin typeface="Tw Cen MT" panose="020B0602020104020603" pitchFamily="34" charset="0"/>
              </a:rPr>
              <a:t>El </a:t>
            </a:r>
            <a:r>
              <a:rPr lang="es-ES" sz="2200" dirty="0">
                <a:latin typeface="Tw Cen MT" panose="020B0602020104020603" pitchFamily="34" charset="0"/>
              </a:rPr>
              <a:t>documento original del recibo que usted recibió del IRS cuando presentó la solicitud de su número de identificación del empleador (EIN).</a:t>
            </a:r>
          </a:p>
          <a:p>
            <a:pPr marL="285750" indent="-285750">
              <a:buFont typeface="Arial" panose="020B0604020202020204" pitchFamily="34" charset="0"/>
              <a:buChar char="•"/>
            </a:pPr>
            <a:r>
              <a:rPr lang="es-ES" sz="2200" dirty="0" smtClean="0">
                <a:latin typeface="Tw Cen MT" panose="020B0602020104020603" pitchFamily="34" charset="0"/>
              </a:rPr>
              <a:t>El </a:t>
            </a:r>
            <a:r>
              <a:rPr lang="es-ES" sz="2200" dirty="0">
                <a:latin typeface="Tw Cen MT" panose="020B0602020104020603" pitchFamily="34" charset="0"/>
              </a:rPr>
              <a:t>sitio de web de la división de negocios de su estado (si se registró su asociación, LLC, o corporación con el estado) </a:t>
            </a:r>
            <a:endParaRPr lang="en-US" sz="2400" dirty="0">
              <a:latin typeface="Tw Cen MT" panose="020B0602020104020603" pitchFamily="34" charset="0"/>
            </a:endParaRPr>
          </a:p>
          <a:p>
            <a:r>
              <a:rPr lang="en-US" sz="2400" b="1" dirty="0" err="1">
                <a:solidFill>
                  <a:srgbClr val="394E57"/>
                </a:solidFill>
                <a:latin typeface="Tw Cen MT" panose="020B0602020104020603" pitchFamily="34" charset="0"/>
              </a:rPr>
              <a:t>Otros</a:t>
            </a:r>
            <a:r>
              <a:rPr lang="en-US" sz="2400" b="1" dirty="0">
                <a:solidFill>
                  <a:srgbClr val="394E57"/>
                </a:solidFill>
                <a:latin typeface="Tw Cen MT" panose="020B0602020104020603" pitchFamily="34" charset="0"/>
              </a:rPr>
              <a:t> </a:t>
            </a:r>
            <a:r>
              <a:rPr lang="en-US" sz="2400" b="1" dirty="0" err="1">
                <a:solidFill>
                  <a:srgbClr val="394E57"/>
                </a:solidFill>
                <a:latin typeface="Tw Cen MT" panose="020B0602020104020603" pitchFamily="34" charset="0"/>
              </a:rPr>
              <a:t>documentos</a:t>
            </a:r>
            <a:r>
              <a:rPr lang="en-US" sz="2400" b="1" dirty="0">
                <a:solidFill>
                  <a:srgbClr val="394E57"/>
                </a:solidFill>
                <a:latin typeface="Tw Cen MT" panose="020B0602020104020603" pitchFamily="34" charset="0"/>
              </a:rPr>
              <a:t> de </a:t>
            </a:r>
            <a:r>
              <a:rPr lang="en-US" sz="2400" b="1" dirty="0" err="1">
                <a:solidFill>
                  <a:srgbClr val="394E57"/>
                </a:solidFill>
                <a:latin typeface="Tw Cen MT" panose="020B0602020104020603" pitchFamily="34" charset="0"/>
              </a:rPr>
              <a:t>negocios</a:t>
            </a:r>
            <a:r>
              <a:rPr lang="en-US" sz="2400" b="1" dirty="0">
                <a:solidFill>
                  <a:srgbClr val="394E57"/>
                </a:solidFill>
                <a:latin typeface="Tw Cen MT" panose="020B0602020104020603" pitchFamily="34" charset="0"/>
              </a:rPr>
              <a:t> o </a:t>
            </a:r>
            <a:r>
              <a:rPr lang="en-US" sz="2400" b="1" dirty="0" smtClean="0">
                <a:solidFill>
                  <a:srgbClr val="394E57"/>
                </a:solidFill>
                <a:latin typeface="Tw Cen MT" panose="020B0602020104020603" pitchFamily="34" charset="0"/>
              </a:rPr>
              <a:t>solicitudes </a:t>
            </a:r>
            <a:r>
              <a:rPr lang="es-ES" sz="2400" dirty="0">
                <a:latin typeface="Tw Cen MT" panose="020B0602020104020603" pitchFamily="34" charset="0"/>
              </a:rPr>
              <a:t>que contienen su EIN incluyen:</a:t>
            </a:r>
            <a:endParaRPr lang="en-US" sz="2400" dirty="0" smtClean="0">
              <a:latin typeface="Tw Cen MT" panose="020B0602020104020603" pitchFamily="34" charset="0"/>
            </a:endParaRPr>
          </a:p>
          <a:p>
            <a:pPr marL="285750" indent="-285750">
              <a:buFont typeface="Arial" panose="020B0604020202020204" pitchFamily="34" charset="0"/>
              <a:buChar char="•"/>
            </a:pPr>
            <a:r>
              <a:rPr lang="es-ES" sz="2200" dirty="0" smtClean="0">
                <a:latin typeface="Tw Cen MT" panose="020B0602020104020603" pitchFamily="34" charset="0"/>
              </a:rPr>
              <a:t>Una </a:t>
            </a:r>
            <a:r>
              <a:rPr lang="es-ES" sz="2200" dirty="0">
                <a:latin typeface="Tw Cen MT" panose="020B0602020104020603" pitchFamily="34" charset="0"/>
              </a:rPr>
              <a:t>solicitud de una cuenta bancaria comercial</a:t>
            </a:r>
          </a:p>
          <a:p>
            <a:pPr marL="285750" indent="-285750">
              <a:buFont typeface="Arial" panose="020B0604020202020204" pitchFamily="34" charset="0"/>
              <a:buChar char="•"/>
            </a:pPr>
            <a:r>
              <a:rPr lang="es-ES" sz="2200" dirty="0" smtClean="0">
                <a:latin typeface="Tw Cen MT" panose="020B0602020104020603" pitchFamily="34" charset="0"/>
              </a:rPr>
              <a:t>Una </a:t>
            </a:r>
            <a:r>
              <a:rPr lang="es-ES" sz="2200" dirty="0">
                <a:latin typeface="Tw Cen MT" panose="020B0602020104020603" pitchFamily="34" charset="0"/>
              </a:rPr>
              <a:t>solicitud de un préstamo de negocio</a:t>
            </a:r>
          </a:p>
          <a:p>
            <a:pPr marL="285750" indent="-285750">
              <a:buFont typeface="Arial" panose="020B0604020202020204" pitchFamily="34" charset="0"/>
              <a:buChar char="•"/>
            </a:pPr>
            <a:r>
              <a:rPr lang="es-ES" sz="2200" dirty="0" smtClean="0">
                <a:latin typeface="Tw Cen MT" panose="020B0602020104020603" pitchFamily="34" charset="0"/>
              </a:rPr>
              <a:t>La </a:t>
            </a:r>
            <a:r>
              <a:rPr lang="es-ES" sz="2200" dirty="0">
                <a:latin typeface="Tw Cen MT" panose="020B0602020104020603" pitchFamily="34" charset="0"/>
              </a:rPr>
              <a:t>solicitud de una tarjeta de crédito comercial </a:t>
            </a:r>
          </a:p>
          <a:p>
            <a:pPr marL="285750" indent="-285750">
              <a:buFont typeface="Arial" panose="020B0604020202020204" pitchFamily="34" charset="0"/>
              <a:buChar char="•"/>
            </a:pPr>
            <a:r>
              <a:rPr lang="es-ES" sz="2200" dirty="0" smtClean="0">
                <a:latin typeface="Tw Cen MT" panose="020B0602020104020603" pitchFamily="34" charset="0"/>
              </a:rPr>
              <a:t>Una </a:t>
            </a:r>
            <a:r>
              <a:rPr lang="es-ES" sz="2200" dirty="0">
                <a:latin typeface="Tw Cen MT" panose="020B0602020104020603" pitchFamily="34" charset="0"/>
              </a:rPr>
              <a:t>copia de un permiso de impuestos o una licencia local o estatal (por ejemplo, un permiso del impuesto sobre ventas o una declaración del nombre comercial ficticio “</a:t>
            </a:r>
            <a:r>
              <a:rPr lang="es-ES" sz="2200" dirty="0" err="1">
                <a:latin typeface="Tw Cen MT" panose="020B0602020104020603" pitchFamily="34" charset="0"/>
              </a:rPr>
              <a:t>fictitious</a:t>
            </a:r>
            <a:r>
              <a:rPr lang="es-ES" sz="2200" dirty="0">
                <a:latin typeface="Tw Cen MT" panose="020B0602020104020603" pitchFamily="34" charset="0"/>
              </a:rPr>
              <a:t> </a:t>
            </a:r>
            <a:r>
              <a:rPr lang="es-ES" sz="2200" dirty="0" err="1">
                <a:latin typeface="Tw Cen MT" panose="020B0602020104020603" pitchFamily="34" charset="0"/>
              </a:rPr>
              <a:t>name</a:t>
            </a:r>
            <a:r>
              <a:rPr lang="es-ES" sz="2200" dirty="0">
                <a:latin typeface="Tw Cen MT" panose="020B0602020104020603" pitchFamily="34" charset="0"/>
              </a:rPr>
              <a:t> </a:t>
            </a:r>
            <a:r>
              <a:rPr lang="es-ES" sz="2200" dirty="0" err="1">
                <a:latin typeface="Tw Cen MT" panose="020B0602020104020603" pitchFamily="34" charset="0"/>
              </a:rPr>
              <a:t>statement</a:t>
            </a:r>
            <a:r>
              <a:rPr lang="es-ES" sz="2200" dirty="0">
                <a:latin typeface="Tw Cen MT" panose="020B0602020104020603" pitchFamily="34" charset="0"/>
              </a:rPr>
              <a:t>”)</a:t>
            </a:r>
          </a:p>
        </p:txBody>
      </p:sp>
    </p:spTree>
    <p:extLst>
      <p:ext uri="{BB962C8B-B14F-4D97-AF65-F5344CB8AC3E}">
        <p14:creationId xmlns:p14="http://schemas.microsoft.com/office/powerpoint/2010/main" val="3497998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8A87"/>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32078" y="258599"/>
            <a:ext cx="11364694" cy="66761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i="1" dirty="0">
                <a:latin typeface="Tw Cen MT" panose="020B0602020104020603" pitchFamily="34" charset="0"/>
              </a:rPr>
              <a:t>Códigos de SCIAN/NAICS (Sistema de Clasificación Industrial de América del Norte)</a:t>
            </a:r>
            <a:endParaRPr lang="en-US" i="1" dirty="0">
              <a:latin typeface="Tw Cen MT" panose="020B0602020104020603" pitchFamily="34" charset="0"/>
            </a:endParaRPr>
          </a:p>
        </p:txBody>
      </p:sp>
      <p:sp>
        <p:nvSpPr>
          <p:cNvPr id="6" name="TextBox 5"/>
          <p:cNvSpPr txBox="1"/>
          <p:nvPr/>
        </p:nvSpPr>
        <p:spPr>
          <a:xfrm>
            <a:off x="361741" y="1257188"/>
            <a:ext cx="4149970" cy="4401205"/>
          </a:xfrm>
          <a:prstGeom prst="rect">
            <a:avLst/>
          </a:prstGeom>
          <a:noFill/>
        </p:spPr>
        <p:txBody>
          <a:bodyPr wrap="square" rtlCol="0">
            <a:spAutoFit/>
          </a:bodyPr>
          <a:lstStyle/>
          <a:p>
            <a:pPr marL="342900" indent="-342900">
              <a:buFont typeface="Arial" panose="020B0604020202020204" pitchFamily="34" charset="0"/>
              <a:buChar char="•"/>
            </a:pPr>
            <a:r>
              <a:rPr lang="es-ES" sz="2000" dirty="0" smtClean="0">
                <a:latin typeface="Tw Cen MT" panose="020B0602020104020603" pitchFamily="34" charset="0"/>
              </a:rPr>
              <a:t>SCIAN </a:t>
            </a:r>
            <a:r>
              <a:rPr lang="es-ES" sz="2000" dirty="0">
                <a:latin typeface="Tw Cen MT" panose="020B0602020104020603" pitchFamily="34" charset="0"/>
              </a:rPr>
              <a:t>es un sistema auto asignado. Usted elige el código que mejor se adapte a su empresa y usted lo utiliza cuando se lo </a:t>
            </a:r>
            <a:r>
              <a:rPr lang="es-ES" sz="2000" dirty="0" smtClean="0">
                <a:latin typeface="Tw Cen MT" panose="020B0602020104020603" pitchFamily="34" charset="0"/>
              </a:rPr>
              <a:t>pide. </a:t>
            </a:r>
            <a:r>
              <a:rPr lang="es-ES" sz="2000" b="1" i="1" dirty="0">
                <a:solidFill>
                  <a:srgbClr val="3A3A3C"/>
                </a:solidFill>
                <a:latin typeface="Tw Cen MT" panose="020B0602020104020603" pitchFamily="34" charset="0"/>
              </a:rPr>
              <a:t>¡Nadie le asigna el código de SCIAN a usted</a:t>
            </a:r>
            <a:r>
              <a:rPr lang="es-ES" sz="2000" b="1" i="1" dirty="0" smtClean="0">
                <a:solidFill>
                  <a:srgbClr val="3A3A3C"/>
                </a:solidFill>
                <a:latin typeface="Tw Cen MT" panose="020B0602020104020603" pitchFamily="34" charset="0"/>
              </a:rPr>
              <a:t>!</a:t>
            </a:r>
            <a:endParaRPr lang="en-US" sz="2800" dirty="0">
              <a:latin typeface="Tw Cen MT" panose="020B0602020104020603" pitchFamily="34" charset="0"/>
            </a:endParaRPr>
          </a:p>
          <a:p>
            <a:pPr marL="342900" indent="-342900">
              <a:buFont typeface="Arial" panose="020B0604020202020204" pitchFamily="34" charset="0"/>
              <a:buChar char="•"/>
            </a:pPr>
            <a:r>
              <a:rPr lang="es-ES" sz="2000" dirty="0" smtClean="0">
                <a:latin typeface="Tw Cen MT" panose="020B0602020104020603" pitchFamily="34" charset="0"/>
              </a:rPr>
              <a:t>Para </a:t>
            </a:r>
            <a:r>
              <a:rPr lang="es-ES" sz="2000" dirty="0">
                <a:latin typeface="Tw Cen MT" panose="020B0602020104020603" pitchFamily="34" charset="0"/>
              </a:rPr>
              <a:t>identificar el código apropiado para su compañía, utilice las herramientas de búsqueda de SCIAN </a:t>
            </a:r>
            <a:r>
              <a:rPr lang="en-US" sz="2000" dirty="0">
                <a:latin typeface="Tw Cen MT" panose="020B0602020104020603" pitchFamily="34" charset="0"/>
              </a:rPr>
              <a:t>(</a:t>
            </a:r>
            <a:r>
              <a:rPr lang="en-US" sz="2000" b="1" dirty="0" smtClean="0">
                <a:solidFill>
                  <a:srgbClr val="3A3A3C"/>
                </a:solidFill>
                <a:latin typeface="Tw Cen MT" panose="020B0602020104020603" pitchFamily="34" charset="0"/>
              </a:rPr>
              <a:t>NAICS </a:t>
            </a:r>
            <a:r>
              <a:rPr lang="en-US" sz="2000" b="1" dirty="0">
                <a:solidFill>
                  <a:srgbClr val="3A3A3C"/>
                </a:solidFill>
                <a:latin typeface="Tw Cen MT" panose="020B0602020104020603" pitchFamily="34" charset="0"/>
              </a:rPr>
              <a:t>SEARCH </a:t>
            </a:r>
            <a:r>
              <a:rPr lang="en-US" sz="2000" b="1" dirty="0" smtClean="0">
                <a:solidFill>
                  <a:srgbClr val="3A3A3C"/>
                </a:solidFill>
                <a:latin typeface="Tw Cen MT" panose="020B0602020104020603" pitchFamily="34" charset="0"/>
              </a:rPr>
              <a:t>TOOLS</a:t>
            </a:r>
            <a:r>
              <a:rPr lang="en-US" sz="2000" dirty="0" smtClean="0">
                <a:latin typeface="Tw Cen MT" panose="020B0602020104020603" pitchFamily="34" charset="0"/>
              </a:rPr>
              <a:t>) </a:t>
            </a:r>
            <a:r>
              <a:rPr lang="es-ES" sz="2000" dirty="0">
                <a:latin typeface="Tw Cen MT" panose="020B0602020104020603" pitchFamily="34" charset="0"/>
              </a:rPr>
              <a:t>que le ayudan a encontrar el código que mejor refleja la principal actividad de su negocio (</a:t>
            </a:r>
            <a:r>
              <a:rPr lang="es-ES" sz="2000" i="1" dirty="0">
                <a:latin typeface="Tw Cen MT" panose="020B0602020104020603" pitchFamily="34" charset="0"/>
              </a:rPr>
              <a:t>la actividad que genera la mayoría de sus ingresos</a:t>
            </a:r>
            <a:r>
              <a:rPr lang="es-ES" sz="2000" dirty="0" smtClean="0">
                <a:latin typeface="Tw Cen MT" panose="020B0602020104020603" pitchFamily="34" charset="0"/>
              </a:rPr>
              <a:t>).</a:t>
            </a:r>
            <a:endParaRPr lang="es-ES" sz="2000" dirty="0">
              <a:latin typeface="Tw Cen MT" panose="020B0602020104020603" pitchFamily="34" charset="0"/>
            </a:endParaRPr>
          </a:p>
        </p:txBody>
      </p:sp>
      <p:pic>
        <p:nvPicPr>
          <p:cNvPr id="2" name="Picture 1"/>
          <p:cNvPicPr>
            <a:picLocks noChangeAspect="1"/>
          </p:cNvPicPr>
          <p:nvPr/>
        </p:nvPicPr>
        <p:blipFill rotWithShape="1">
          <a:blip r:embed="rId3"/>
          <a:srcRect l="1412" t="2725" r="223" b="78412"/>
          <a:stretch/>
        </p:blipFill>
        <p:spPr>
          <a:xfrm>
            <a:off x="4981768" y="1215851"/>
            <a:ext cx="6815004" cy="723481"/>
          </a:xfrm>
          <a:prstGeom prst="rect">
            <a:avLst/>
          </a:prstGeom>
        </p:spPr>
      </p:pic>
      <p:sp>
        <p:nvSpPr>
          <p:cNvPr id="3" name="Rectangle 2"/>
          <p:cNvSpPr/>
          <p:nvPr/>
        </p:nvSpPr>
        <p:spPr>
          <a:xfrm>
            <a:off x="548749" y="5682118"/>
            <a:ext cx="11316117" cy="923330"/>
          </a:xfrm>
          <a:prstGeom prst="rect">
            <a:avLst/>
          </a:prstGeom>
        </p:spPr>
        <p:txBody>
          <a:bodyPr wrap="square">
            <a:spAutoFit/>
          </a:bodyPr>
          <a:lstStyle/>
          <a:p>
            <a:pPr algn="ctr"/>
            <a:r>
              <a:rPr lang="en-US" b="1" dirty="0">
                <a:solidFill>
                  <a:srgbClr val="3A3A3C"/>
                </a:solidFill>
                <a:latin typeface="Tw Cen MT" panose="020B0602020104020603" pitchFamily="34" charset="0"/>
              </a:rPr>
              <a:t>¿</a:t>
            </a:r>
            <a:r>
              <a:rPr lang="en-US" b="1" dirty="0" err="1">
                <a:solidFill>
                  <a:srgbClr val="3A3A3C"/>
                </a:solidFill>
                <a:latin typeface="Tw Cen MT" panose="020B0602020104020603" pitchFamily="34" charset="0"/>
              </a:rPr>
              <a:t>Tiene</a:t>
            </a:r>
            <a:r>
              <a:rPr lang="en-US" b="1" dirty="0">
                <a:solidFill>
                  <a:srgbClr val="3A3A3C"/>
                </a:solidFill>
                <a:latin typeface="Tw Cen MT" panose="020B0602020104020603" pitchFamily="34" charset="0"/>
              </a:rPr>
              <a:t> mi </a:t>
            </a:r>
            <a:r>
              <a:rPr lang="en-US" b="1" dirty="0" err="1">
                <a:solidFill>
                  <a:srgbClr val="3A3A3C"/>
                </a:solidFill>
                <a:latin typeface="Tw Cen MT" panose="020B0602020104020603" pitchFamily="34" charset="0"/>
              </a:rPr>
              <a:t>negocio</a:t>
            </a:r>
            <a:r>
              <a:rPr lang="en-US" b="1" dirty="0">
                <a:solidFill>
                  <a:srgbClr val="3A3A3C"/>
                </a:solidFill>
                <a:latin typeface="Tw Cen MT" panose="020B0602020104020603" pitchFamily="34" charset="0"/>
              </a:rPr>
              <a:t> un </a:t>
            </a:r>
            <a:r>
              <a:rPr lang="en-US" b="1" dirty="0" err="1">
                <a:solidFill>
                  <a:srgbClr val="3A3A3C"/>
                </a:solidFill>
                <a:latin typeface="Tw Cen MT" panose="020B0602020104020603" pitchFamily="34" charset="0"/>
              </a:rPr>
              <a:t>código</a:t>
            </a:r>
            <a:r>
              <a:rPr lang="en-US" b="1" dirty="0">
                <a:solidFill>
                  <a:srgbClr val="3A3A3C"/>
                </a:solidFill>
                <a:latin typeface="Tw Cen MT" panose="020B0602020104020603" pitchFamily="34" charset="0"/>
              </a:rPr>
              <a:t> de SCIAN</a:t>
            </a:r>
            <a:r>
              <a:rPr lang="en-US" b="1" dirty="0" smtClean="0">
                <a:solidFill>
                  <a:srgbClr val="3A3A3C"/>
                </a:solidFill>
                <a:latin typeface="Tw Cen MT" panose="020B0602020104020603" pitchFamily="34" charset="0"/>
              </a:rPr>
              <a:t>?</a:t>
            </a:r>
          </a:p>
          <a:p>
            <a:pPr algn="ctr"/>
            <a:r>
              <a:rPr lang="es-ES" dirty="0">
                <a:latin typeface="Tw Cen MT" panose="020B0602020104020603" pitchFamily="34" charset="0"/>
              </a:rPr>
              <a:t>Sí. Mientras usted tenga una empresa, usted debe tener una actividad empresarial. Su código de SCIAN describe las primarias y secundarias actividades generadoras de ingresos de su negocio. </a:t>
            </a:r>
            <a:endParaRPr lang="en-US" dirty="0">
              <a:latin typeface="Tw Cen MT" panose="020B0602020104020603" pitchFamily="34" charset="0"/>
            </a:endParaRPr>
          </a:p>
        </p:txBody>
      </p:sp>
      <p:pic>
        <p:nvPicPr>
          <p:cNvPr id="4" name="Picture 3"/>
          <p:cNvPicPr>
            <a:picLocks noChangeAspect="1"/>
          </p:cNvPicPr>
          <p:nvPr/>
        </p:nvPicPr>
        <p:blipFill rotWithShape="1">
          <a:blip r:embed="rId3"/>
          <a:srcRect l="1643" t="32741" r="15431" b="2481"/>
          <a:stretch/>
        </p:blipFill>
        <p:spPr>
          <a:xfrm>
            <a:off x="4981768" y="1939332"/>
            <a:ext cx="6815004" cy="3019305"/>
          </a:xfrm>
          <a:prstGeom prst="rect">
            <a:avLst/>
          </a:prstGeom>
        </p:spPr>
      </p:pic>
      <p:sp>
        <p:nvSpPr>
          <p:cNvPr id="7" name="Rectangle 6"/>
          <p:cNvSpPr/>
          <p:nvPr/>
        </p:nvSpPr>
        <p:spPr>
          <a:xfrm>
            <a:off x="4913643" y="1135464"/>
            <a:ext cx="6914380" cy="3823173"/>
          </a:xfrm>
          <a:prstGeom prst="rect">
            <a:avLst/>
          </a:prstGeom>
          <a:noFill/>
          <a:ln w="127000">
            <a:solidFill>
              <a:srgbClr val="3A3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766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94E57"/>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81" t="1215" r="541" b="44444"/>
          <a:stretch/>
        </p:blipFill>
        <p:spPr>
          <a:xfrm>
            <a:off x="1238129" y="0"/>
            <a:ext cx="10028200" cy="6858000"/>
          </a:xfrm>
          <a:prstGeom prst="rect">
            <a:avLst/>
          </a:prstGeom>
        </p:spPr>
      </p:pic>
    </p:spTree>
    <p:extLst>
      <p:ext uri="{BB962C8B-B14F-4D97-AF65-F5344CB8AC3E}">
        <p14:creationId xmlns:p14="http://schemas.microsoft.com/office/powerpoint/2010/main" val="2187292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927" b="9938"/>
          <a:stretch/>
        </p:blipFill>
        <p:spPr>
          <a:xfrm>
            <a:off x="8746" y="-17929"/>
            <a:ext cx="12192000" cy="6919770"/>
          </a:xfrm>
          <a:prstGeom prst="rect">
            <a:avLst/>
          </a:prstGeom>
        </p:spPr>
      </p:pic>
      <p:sp>
        <p:nvSpPr>
          <p:cNvPr id="5" name="Rectangle 4"/>
          <p:cNvSpPr/>
          <p:nvPr/>
        </p:nvSpPr>
        <p:spPr>
          <a:xfrm>
            <a:off x="0" y="-17929"/>
            <a:ext cx="12192000" cy="6891455"/>
          </a:xfrm>
          <a:prstGeom prst="rect">
            <a:avLst/>
          </a:prstGeom>
          <a:solidFill>
            <a:srgbClr val="FFFFFF">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61A53"/>
              </a:solidFill>
            </a:endParaRPr>
          </a:p>
        </p:txBody>
      </p:sp>
      <p:sp>
        <p:nvSpPr>
          <p:cNvPr id="2" name="Title 1"/>
          <p:cNvSpPr>
            <a:spLocks noGrp="1"/>
          </p:cNvSpPr>
          <p:nvPr>
            <p:ph type="ctrTitle"/>
          </p:nvPr>
        </p:nvSpPr>
        <p:spPr>
          <a:xfrm>
            <a:off x="334807" y="761408"/>
            <a:ext cx="5761193" cy="708102"/>
          </a:xfrm>
        </p:spPr>
        <p:txBody>
          <a:bodyPr>
            <a:normAutofit/>
          </a:bodyPr>
          <a:lstStyle/>
          <a:p>
            <a:pPr algn="ctr"/>
            <a:r>
              <a:rPr lang="en-US" sz="3600" i="1" dirty="0" err="1">
                <a:solidFill>
                  <a:srgbClr val="158A87"/>
                </a:solidFill>
                <a:latin typeface="Tw Cen MT" panose="020B0602020104020603" pitchFamily="34" charset="0"/>
              </a:rPr>
              <a:t>Documentos</a:t>
            </a:r>
            <a:r>
              <a:rPr lang="en-US" sz="3600" i="1" dirty="0">
                <a:solidFill>
                  <a:srgbClr val="158A87"/>
                </a:solidFill>
                <a:latin typeface="Tw Cen MT" panose="020B0602020104020603" pitchFamily="34" charset="0"/>
              </a:rPr>
              <a:t> </a:t>
            </a:r>
            <a:r>
              <a:rPr lang="en-US" sz="3600" i="1" dirty="0" err="1">
                <a:solidFill>
                  <a:srgbClr val="158A87"/>
                </a:solidFill>
                <a:latin typeface="Tw Cen MT" panose="020B0602020104020603" pitchFamily="34" charset="0"/>
              </a:rPr>
              <a:t>Aceptables</a:t>
            </a:r>
            <a:r>
              <a:rPr lang="en-US" sz="3600" i="1" dirty="0">
                <a:solidFill>
                  <a:srgbClr val="158A87"/>
                </a:solidFill>
                <a:latin typeface="Tw Cen MT" panose="020B0602020104020603" pitchFamily="34" charset="0"/>
              </a:rPr>
              <a:t> </a:t>
            </a:r>
          </a:p>
        </p:txBody>
      </p:sp>
      <p:sp>
        <p:nvSpPr>
          <p:cNvPr id="3" name="Subtitle 2"/>
          <p:cNvSpPr>
            <a:spLocks noGrp="1"/>
          </p:cNvSpPr>
          <p:nvPr>
            <p:ph type="subTitle" idx="1"/>
          </p:nvPr>
        </p:nvSpPr>
        <p:spPr>
          <a:xfrm>
            <a:off x="548640" y="1660314"/>
            <a:ext cx="7523644" cy="4314306"/>
          </a:xfrm>
        </p:spPr>
        <p:txBody>
          <a:bodyPr>
            <a:noAutofit/>
          </a:bodyPr>
          <a:lstStyle/>
          <a:p>
            <a:pPr marL="342900" indent="-342900">
              <a:buClr>
                <a:schemeClr val="bg1">
                  <a:lumMod val="95000"/>
                  <a:lumOff val="5000"/>
                </a:schemeClr>
              </a:buClr>
              <a:buFont typeface="Arial" panose="020B0604020202020204" pitchFamily="34" charset="0"/>
              <a:buChar char="•"/>
            </a:pPr>
            <a:r>
              <a:rPr lang="es-ES" sz="2400" dirty="0" smtClean="0">
                <a:solidFill>
                  <a:srgbClr val="394E57"/>
                </a:solidFill>
                <a:latin typeface="Tw Cen MT" panose="020B0602020104020603" pitchFamily="34" charset="0"/>
              </a:rPr>
              <a:t>2 </a:t>
            </a:r>
            <a:r>
              <a:rPr lang="es-ES" sz="2400" dirty="0">
                <a:solidFill>
                  <a:srgbClr val="394E57"/>
                </a:solidFill>
                <a:latin typeface="Tw Cen MT" panose="020B0602020104020603" pitchFamily="34" charset="0"/>
              </a:rPr>
              <a:t>años de declaraciones de impuestos federales firmadas: K1, K2, M1, M2, Schedule C</a:t>
            </a:r>
          </a:p>
          <a:p>
            <a:pPr marL="342900" indent="-342900">
              <a:buClr>
                <a:schemeClr val="bg1">
                  <a:lumMod val="95000"/>
                  <a:lumOff val="5000"/>
                </a:schemeClr>
              </a:buClr>
              <a:buFont typeface="Arial" panose="020B0604020202020204" pitchFamily="34" charset="0"/>
              <a:buChar char="•"/>
            </a:pPr>
            <a:r>
              <a:rPr lang="es-ES" sz="2400" dirty="0" smtClean="0">
                <a:solidFill>
                  <a:srgbClr val="394E57"/>
                </a:solidFill>
                <a:latin typeface="Tw Cen MT" panose="020B0602020104020603" pitchFamily="34" charset="0"/>
              </a:rPr>
              <a:t>Copias </a:t>
            </a:r>
            <a:r>
              <a:rPr lang="es-ES" sz="2400" dirty="0">
                <a:solidFill>
                  <a:srgbClr val="394E57"/>
                </a:solidFill>
                <a:latin typeface="Tw Cen MT" panose="020B0602020104020603" pitchFamily="34" charset="0"/>
              </a:rPr>
              <a:t>de la licencia(s) de negocio aplicable</a:t>
            </a:r>
          </a:p>
          <a:p>
            <a:pPr marL="342900" indent="-342900">
              <a:buClr>
                <a:schemeClr val="bg1">
                  <a:lumMod val="95000"/>
                  <a:lumOff val="5000"/>
                </a:schemeClr>
              </a:buClr>
              <a:buFont typeface="Arial" panose="020B0604020202020204" pitchFamily="34" charset="0"/>
              <a:buChar char="•"/>
            </a:pPr>
            <a:r>
              <a:rPr lang="es-ES" sz="2400" dirty="0" smtClean="0">
                <a:solidFill>
                  <a:srgbClr val="394E57"/>
                </a:solidFill>
                <a:latin typeface="Tw Cen MT" panose="020B0602020104020603" pitchFamily="34" charset="0"/>
              </a:rPr>
              <a:t>Copia </a:t>
            </a:r>
            <a:r>
              <a:rPr lang="es-ES" sz="2400" dirty="0">
                <a:solidFill>
                  <a:srgbClr val="394E57"/>
                </a:solidFill>
                <a:latin typeface="Tw Cen MT" panose="020B0602020104020603" pitchFamily="34" charset="0"/>
              </a:rPr>
              <a:t>del contrato de arrendamiento, título de propiedad, o contrato de alquiler, mostrando la dirección de la empresa</a:t>
            </a:r>
          </a:p>
          <a:p>
            <a:pPr marL="342900" indent="-342900">
              <a:buClr>
                <a:schemeClr val="bg1">
                  <a:lumMod val="95000"/>
                  <a:lumOff val="5000"/>
                </a:schemeClr>
              </a:buClr>
              <a:buFont typeface="Arial" panose="020B0604020202020204" pitchFamily="34" charset="0"/>
              <a:buChar char="•"/>
            </a:pPr>
            <a:r>
              <a:rPr lang="es-ES" sz="2400" dirty="0" smtClean="0">
                <a:solidFill>
                  <a:srgbClr val="394E57"/>
                </a:solidFill>
                <a:latin typeface="Tw Cen MT" panose="020B0602020104020603" pitchFamily="34" charset="0"/>
              </a:rPr>
              <a:t>Copias </a:t>
            </a:r>
            <a:r>
              <a:rPr lang="es-ES" sz="2400" dirty="0">
                <a:solidFill>
                  <a:srgbClr val="394E57"/>
                </a:solidFill>
                <a:latin typeface="Tw Cen MT" panose="020B0602020104020603" pitchFamily="34" charset="0"/>
              </a:rPr>
              <a:t>de documentos organizativos (</a:t>
            </a:r>
            <a:r>
              <a:rPr lang="es-ES" sz="2400" i="1" dirty="0">
                <a:solidFill>
                  <a:srgbClr val="394E57"/>
                </a:solidFill>
                <a:latin typeface="Tw Cen MT" panose="020B0602020104020603" pitchFamily="34" charset="0"/>
              </a:rPr>
              <a:t>si procede</a:t>
            </a:r>
            <a:r>
              <a:rPr lang="es-ES" sz="2400" dirty="0">
                <a:solidFill>
                  <a:srgbClr val="394E57"/>
                </a:solidFill>
                <a:latin typeface="Tw Cen MT" panose="020B0602020104020603" pitchFamily="34" charset="0"/>
              </a:rPr>
              <a:t>)</a:t>
            </a:r>
          </a:p>
          <a:p>
            <a:pPr marL="342900" indent="-342900">
              <a:buClr>
                <a:schemeClr val="bg1">
                  <a:lumMod val="95000"/>
                  <a:lumOff val="5000"/>
                </a:schemeClr>
              </a:buClr>
              <a:buFont typeface="Arial" panose="020B0604020202020204" pitchFamily="34" charset="0"/>
              <a:buChar char="•"/>
            </a:pPr>
            <a:r>
              <a:rPr lang="es-ES" sz="2400" dirty="0" smtClean="0">
                <a:solidFill>
                  <a:srgbClr val="394E57"/>
                </a:solidFill>
                <a:latin typeface="Tw Cen MT" panose="020B0602020104020603" pitchFamily="34" charset="0"/>
              </a:rPr>
              <a:t>Copias </a:t>
            </a:r>
            <a:r>
              <a:rPr lang="es-ES" sz="2400" dirty="0">
                <a:solidFill>
                  <a:srgbClr val="394E57"/>
                </a:solidFill>
                <a:latin typeface="Tw Cen MT" panose="020B0602020104020603" pitchFamily="34" charset="0"/>
              </a:rPr>
              <a:t>de cualquier otra certificación recíproca, tal como SCDOT, OSMBA, SMBCC (</a:t>
            </a:r>
            <a:r>
              <a:rPr lang="es-ES" sz="2400" i="1" dirty="0">
                <a:solidFill>
                  <a:srgbClr val="394E57"/>
                </a:solidFill>
                <a:latin typeface="Tw Cen MT" panose="020B0602020104020603" pitchFamily="34" charset="0"/>
              </a:rPr>
              <a:t>si procede</a:t>
            </a:r>
            <a:r>
              <a:rPr lang="es-ES" sz="2400" dirty="0">
                <a:solidFill>
                  <a:srgbClr val="394E57"/>
                </a:solidFill>
                <a:latin typeface="Tw Cen MT" panose="020B0602020104020603" pitchFamily="34" charset="0"/>
              </a:rPr>
              <a:t>) </a:t>
            </a:r>
          </a:p>
          <a:p>
            <a:pPr marL="342900" indent="-342900">
              <a:buClr>
                <a:schemeClr val="bg1">
                  <a:lumMod val="95000"/>
                  <a:lumOff val="5000"/>
                </a:schemeClr>
              </a:buClr>
              <a:buFont typeface="Arial" panose="020B0604020202020204" pitchFamily="34" charset="0"/>
              <a:buChar char="•"/>
            </a:pPr>
            <a:endParaRPr lang="es-ES" sz="2400" dirty="0">
              <a:solidFill>
                <a:srgbClr val="394E57"/>
              </a:solidFill>
              <a:latin typeface="Tw Cen MT" panose="020B0602020104020603" pitchFamily="34" charset="0"/>
            </a:endParaRPr>
          </a:p>
        </p:txBody>
      </p:sp>
    </p:spTree>
    <p:extLst>
      <p:ext uri="{BB962C8B-B14F-4D97-AF65-F5344CB8AC3E}">
        <p14:creationId xmlns:p14="http://schemas.microsoft.com/office/powerpoint/2010/main" val="3527594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94E57"/>
        </a:solidFill>
        <a:effectLst/>
      </p:bgPr>
    </p:bg>
    <p:spTree>
      <p:nvGrpSpPr>
        <p:cNvPr id="1" name=""/>
        <p:cNvGrpSpPr/>
        <p:nvPr/>
      </p:nvGrpSpPr>
      <p:grpSpPr>
        <a:xfrm>
          <a:off x="0" y="0"/>
          <a:ext cx="0" cy="0"/>
          <a:chOff x="0" y="0"/>
          <a:chExt cx="0" cy="0"/>
        </a:xfrm>
      </p:grpSpPr>
      <p:pic>
        <p:nvPicPr>
          <p:cNvPr id="2052" name="Picture 4" descr="IRS Form 1065 Schedule K-1 Download Fillable PDF or Fill Online Partner&amp;#39;s  Share of Income, Deductions, Credits, Etc. - 2020 | Templateroller"/>
          <p:cNvPicPr>
            <a:picLocks noChangeAspect="1" noChangeArrowheads="1"/>
          </p:cNvPicPr>
          <p:nvPr/>
        </p:nvPicPr>
        <p:blipFill rotWithShape="1">
          <a:blip r:embed="rId2">
            <a:extLst>
              <a:ext uri="{28A0092B-C50C-407E-A947-70E740481C1C}">
                <a14:useLocalDpi xmlns:a14="http://schemas.microsoft.com/office/drawing/2010/main" val="0"/>
              </a:ext>
            </a:extLst>
          </a:blip>
          <a:srcRect b="63615"/>
          <a:stretch/>
        </p:blipFill>
        <p:spPr bwMode="auto">
          <a:xfrm>
            <a:off x="407122" y="1811951"/>
            <a:ext cx="5418189" cy="34011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RS Releases Draft Versions of New K2 and K3 Partnership Forms | CPA  Practice Advisor"/>
          <p:cNvPicPr>
            <a:picLocks noChangeAspect="1" noChangeArrowheads="1"/>
          </p:cNvPicPr>
          <p:nvPr/>
        </p:nvPicPr>
        <p:blipFill rotWithShape="1">
          <a:blip r:embed="rId3">
            <a:extLst>
              <a:ext uri="{28A0092B-C50C-407E-A947-70E740481C1C}">
                <a14:useLocalDpi xmlns:a14="http://schemas.microsoft.com/office/drawing/2010/main" val="0"/>
              </a:ext>
            </a:extLst>
          </a:blip>
          <a:srcRect r="7213" b="56510"/>
          <a:stretch/>
        </p:blipFill>
        <p:spPr bwMode="auto">
          <a:xfrm>
            <a:off x="5886949" y="4473870"/>
            <a:ext cx="6067625" cy="19501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RS Form 1120-F Schedule M-1, M-2 Download Fillable PDF or Fill Online  Reconciliation of Income (Loss) and Analysis of Unappropriated Retained  Earnings Per Books - 2020 | Templateroller"/>
          <p:cNvPicPr>
            <a:picLocks noChangeAspect="1" noChangeArrowheads="1"/>
          </p:cNvPicPr>
          <p:nvPr/>
        </p:nvPicPr>
        <p:blipFill rotWithShape="1">
          <a:blip r:embed="rId4">
            <a:extLst>
              <a:ext uri="{28A0092B-C50C-407E-A947-70E740481C1C}">
                <a14:useLocalDpi xmlns:a14="http://schemas.microsoft.com/office/drawing/2010/main" val="0"/>
              </a:ext>
            </a:extLst>
          </a:blip>
          <a:srcRect t="-357" b="88366"/>
          <a:stretch/>
        </p:blipFill>
        <p:spPr bwMode="auto">
          <a:xfrm>
            <a:off x="407123" y="5384490"/>
            <a:ext cx="5418189" cy="10395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2020 Form IRS 1040 - Schedule C Fill Online, Printable, Fillable, Blank -  pdfFiller"/>
          <p:cNvPicPr>
            <a:picLocks noChangeAspect="1" noChangeArrowheads="1"/>
          </p:cNvPicPr>
          <p:nvPr/>
        </p:nvPicPr>
        <p:blipFill rotWithShape="1">
          <a:blip r:embed="rId5">
            <a:extLst>
              <a:ext uri="{28A0092B-C50C-407E-A947-70E740481C1C}">
                <a14:useLocalDpi xmlns:a14="http://schemas.microsoft.com/office/drawing/2010/main" val="0"/>
              </a:ext>
            </a:extLst>
          </a:blip>
          <a:srcRect t="976" b="68558"/>
          <a:stretch/>
        </p:blipFill>
        <p:spPr bwMode="auto">
          <a:xfrm>
            <a:off x="5886949" y="1799924"/>
            <a:ext cx="6067625" cy="251219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25756" y="192584"/>
            <a:ext cx="5761193" cy="708102"/>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i="1" dirty="0" err="1">
                <a:solidFill>
                  <a:srgbClr val="FFFFFF"/>
                </a:solidFill>
                <a:latin typeface="Tw Cen MT" panose="020B0602020104020603" pitchFamily="34" charset="0"/>
              </a:rPr>
              <a:t>Documentos</a:t>
            </a:r>
            <a:r>
              <a:rPr lang="en-US" i="1" dirty="0">
                <a:solidFill>
                  <a:srgbClr val="FFFFFF"/>
                </a:solidFill>
                <a:latin typeface="Tw Cen MT" panose="020B0602020104020603" pitchFamily="34" charset="0"/>
              </a:rPr>
              <a:t> </a:t>
            </a:r>
            <a:r>
              <a:rPr lang="en-US" i="1" dirty="0" err="1">
                <a:solidFill>
                  <a:srgbClr val="FFFFFF"/>
                </a:solidFill>
                <a:latin typeface="Tw Cen MT" panose="020B0602020104020603" pitchFamily="34" charset="0"/>
              </a:rPr>
              <a:t>Aceptables</a:t>
            </a:r>
            <a:endParaRPr lang="en-US" i="1" dirty="0">
              <a:solidFill>
                <a:srgbClr val="FFFFFF"/>
              </a:solidFill>
              <a:latin typeface="Tw Cen MT" panose="020B0602020104020603" pitchFamily="34" charset="0"/>
            </a:endParaRPr>
          </a:p>
        </p:txBody>
      </p:sp>
      <p:sp>
        <p:nvSpPr>
          <p:cNvPr id="4" name="Rectangle 3"/>
          <p:cNvSpPr/>
          <p:nvPr/>
        </p:nvSpPr>
        <p:spPr>
          <a:xfrm>
            <a:off x="1151467" y="1062438"/>
            <a:ext cx="11040533" cy="461665"/>
          </a:xfrm>
          <a:prstGeom prst="rect">
            <a:avLst/>
          </a:prstGeom>
        </p:spPr>
        <p:txBody>
          <a:bodyPr wrap="square">
            <a:spAutoFit/>
          </a:bodyPr>
          <a:lstStyle/>
          <a:p>
            <a:pPr>
              <a:buClr>
                <a:schemeClr val="bg1">
                  <a:lumMod val="95000"/>
                  <a:lumOff val="5000"/>
                </a:schemeClr>
              </a:buClr>
            </a:pPr>
            <a:r>
              <a:rPr lang="es-ES" sz="2400" dirty="0" smtClean="0">
                <a:solidFill>
                  <a:srgbClr val="FFFFFF"/>
                </a:solidFill>
                <a:latin typeface="Tw Cen MT" panose="020B0602020104020603" pitchFamily="34" charset="0"/>
              </a:rPr>
              <a:t>2 </a:t>
            </a:r>
            <a:r>
              <a:rPr lang="es-ES" sz="2400" dirty="0">
                <a:solidFill>
                  <a:srgbClr val="FFFFFF"/>
                </a:solidFill>
                <a:latin typeface="Tw Cen MT" panose="020B0602020104020603" pitchFamily="34" charset="0"/>
              </a:rPr>
              <a:t>años de declaraciones de impuestos federales firmadas: K1, K2, M1, M2, Schedule C</a:t>
            </a:r>
            <a:endParaRPr lang="en-US" sz="2400" i="1" dirty="0">
              <a:solidFill>
                <a:srgbClr val="FFFFFF"/>
              </a:solidFill>
              <a:latin typeface="Tw Cen MT" panose="020B0602020104020603" pitchFamily="34" charset="0"/>
            </a:endParaRPr>
          </a:p>
        </p:txBody>
      </p:sp>
    </p:spTree>
    <p:extLst>
      <p:ext uri="{BB962C8B-B14F-4D97-AF65-F5344CB8AC3E}">
        <p14:creationId xmlns:p14="http://schemas.microsoft.com/office/powerpoint/2010/main" val="2488404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94E57"/>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81" t="54343" r="541" b="-92"/>
          <a:stretch/>
        </p:blipFill>
        <p:spPr>
          <a:xfrm>
            <a:off x="728804" y="313898"/>
            <a:ext cx="10785630" cy="6209731"/>
          </a:xfrm>
          <a:prstGeom prst="rect">
            <a:avLst/>
          </a:prstGeom>
        </p:spPr>
      </p:pic>
    </p:spTree>
    <p:extLst>
      <p:ext uri="{BB962C8B-B14F-4D97-AF65-F5344CB8AC3E}">
        <p14:creationId xmlns:p14="http://schemas.microsoft.com/office/powerpoint/2010/main" val="3726140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8A87"/>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40135" y="399857"/>
            <a:ext cx="5761193" cy="708102"/>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419" i="1" dirty="0" smtClean="0">
                <a:solidFill>
                  <a:srgbClr val="FFFFFF"/>
                </a:solidFill>
                <a:latin typeface="Tw Cen MT" panose="020B0602020104020603" pitchFamily="34" charset="0"/>
              </a:rPr>
              <a:t>El proceso de aprobación </a:t>
            </a:r>
            <a:endParaRPr lang="es-419" i="1" dirty="0">
              <a:solidFill>
                <a:srgbClr val="FFFFFF"/>
              </a:solidFill>
              <a:latin typeface="Tw Cen MT" panose="020B0602020104020603" pitchFamily="34" charset="0"/>
            </a:endParaRPr>
          </a:p>
        </p:txBody>
      </p:sp>
      <p:sp>
        <p:nvSpPr>
          <p:cNvPr id="5" name="Rectangle 4"/>
          <p:cNvSpPr/>
          <p:nvPr/>
        </p:nvSpPr>
        <p:spPr>
          <a:xfrm>
            <a:off x="440135" y="1555836"/>
            <a:ext cx="5623781" cy="4785926"/>
          </a:xfrm>
          <a:prstGeom prst="rect">
            <a:avLst/>
          </a:prstGeom>
        </p:spPr>
        <p:txBody>
          <a:bodyPr wrap="square">
            <a:spAutoFit/>
          </a:bodyPr>
          <a:lstStyle/>
          <a:p>
            <a:pPr marL="342900" indent="-342900">
              <a:spcAft>
                <a:spcPts val="600"/>
              </a:spcAft>
              <a:buClr>
                <a:srgbClr val="FFFFFF"/>
              </a:buClr>
              <a:buFont typeface="Arial" panose="020B0604020202020204" pitchFamily="34" charset="0"/>
              <a:buChar char="•"/>
            </a:pPr>
            <a:r>
              <a:rPr lang="es-419" sz="2900" dirty="0" smtClean="0">
                <a:solidFill>
                  <a:srgbClr val="FFFFFF"/>
                </a:solidFill>
                <a:latin typeface="Tw Cen MT" panose="020B0602020104020603" pitchFamily="34" charset="0"/>
              </a:rPr>
              <a:t>Solicitudes nuevas pueden tardar </a:t>
            </a:r>
            <a:r>
              <a:rPr lang="es-419" sz="2900" b="1" dirty="0" smtClean="0">
                <a:solidFill>
                  <a:srgbClr val="394E57"/>
                </a:solidFill>
                <a:latin typeface="Tw Cen MT" panose="020B0602020104020603" pitchFamily="34" charset="0"/>
              </a:rPr>
              <a:t>30 a 45 días </a:t>
            </a:r>
            <a:r>
              <a:rPr lang="es-419" sz="2900" dirty="0" smtClean="0">
                <a:solidFill>
                  <a:srgbClr val="FFFFFF"/>
                </a:solidFill>
                <a:latin typeface="Tw Cen MT" panose="020B0602020104020603" pitchFamily="34" charset="0"/>
              </a:rPr>
              <a:t>en procesarse </a:t>
            </a:r>
          </a:p>
          <a:p>
            <a:pPr marL="342900" indent="-342900">
              <a:spcAft>
                <a:spcPts val="600"/>
              </a:spcAft>
              <a:buClr>
                <a:srgbClr val="FFFFFF"/>
              </a:buClr>
              <a:buFont typeface="Arial" panose="020B0604020202020204" pitchFamily="34" charset="0"/>
              <a:buChar char="•"/>
            </a:pPr>
            <a:r>
              <a:rPr lang="es-ES" sz="2900" dirty="0">
                <a:solidFill>
                  <a:srgbClr val="FFFFFF"/>
                </a:solidFill>
                <a:latin typeface="Tw Cen MT" panose="020B0602020104020603" pitchFamily="34" charset="0"/>
              </a:rPr>
              <a:t>Después de aprobación, su empresa se añadirá a la base de datos de M&amp;WBE y usted recibirá una copia de su certificado </a:t>
            </a:r>
            <a:endParaRPr lang="es-ES" sz="2900" dirty="0" smtClean="0">
              <a:solidFill>
                <a:srgbClr val="FFFFFF"/>
              </a:solidFill>
              <a:latin typeface="Tw Cen MT" panose="020B0602020104020603" pitchFamily="34" charset="0"/>
            </a:endParaRPr>
          </a:p>
          <a:p>
            <a:pPr marL="342900" indent="-342900">
              <a:spcAft>
                <a:spcPts val="600"/>
              </a:spcAft>
              <a:buClr>
                <a:srgbClr val="FFFFFF"/>
              </a:buClr>
              <a:buFont typeface="Arial" panose="020B0604020202020204" pitchFamily="34" charset="0"/>
              <a:buChar char="•"/>
            </a:pPr>
            <a:r>
              <a:rPr lang="es-ES" sz="2900" dirty="0">
                <a:solidFill>
                  <a:srgbClr val="FFFFFF"/>
                </a:solidFill>
                <a:latin typeface="Tw Cen MT" panose="020B0602020104020603" pitchFamily="34" charset="0"/>
              </a:rPr>
              <a:t>La certificación es válida por </a:t>
            </a:r>
            <a:r>
              <a:rPr lang="es-419" sz="2900" b="1" dirty="0">
                <a:solidFill>
                  <a:srgbClr val="394E57"/>
                </a:solidFill>
                <a:latin typeface="Tw Cen MT" panose="020B0602020104020603" pitchFamily="34" charset="0"/>
              </a:rPr>
              <a:t>2 años</a:t>
            </a:r>
            <a:endParaRPr lang="es-419" sz="2900" b="1" dirty="0" smtClean="0">
              <a:solidFill>
                <a:srgbClr val="394E57"/>
              </a:solidFill>
              <a:latin typeface="Tw Cen MT" panose="020B0602020104020603" pitchFamily="34" charset="0"/>
            </a:endParaRPr>
          </a:p>
          <a:p>
            <a:pPr marL="342900" indent="-342900">
              <a:spcAft>
                <a:spcPts val="600"/>
              </a:spcAft>
              <a:buClr>
                <a:srgbClr val="FFFFFF"/>
              </a:buClr>
              <a:buFont typeface="Arial" panose="020B0604020202020204" pitchFamily="34" charset="0"/>
              <a:buChar char="•"/>
            </a:pPr>
            <a:r>
              <a:rPr lang="es-ES" sz="2900" dirty="0">
                <a:solidFill>
                  <a:srgbClr val="FFFFFF"/>
                </a:solidFill>
                <a:latin typeface="Tw Cen MT" panose="020B0602020104020603" pitchFamily="34" charset="0"/>
              </a:rPr>
              <a:t>Una recertificación es válida por</a:t>
            </a:r>
            <a:r>
              <a:rPr lang="es-ES" sz="2900" b="1" dirty="0">
                <a:solidFill>
                  <a:srgbClr val="394E57"/>
                </a:solidFill>
                <a:latin typeface="Tw Cen MT" panose="020B0602020104020603" pitchFamily="34" charset="0"/>
              </a:rPr>
              <a:t> 5 años</a:t>
            </a:r>
            <a:endParaRPr lang="es-419" sz="2400" b="1" i="1" dirty="0">
              <a:solidFill>
                <a:srgbClr val="394E57"/>
              </a:solidFill>
              <a:latin typeface="Tw Cen MT" panose="020B0602020104020603" pitchFamily="34" charset="0"/>
            </a:endParaRPr>
          </a:p>
        </p:txBody>
      </p:sp>
      <p:pic>
        <p:nvPicPr>
          <p:cNvPr id="2" name="Picture 1"/>
          <p:cNvPicPr>
            <a:picLocks noChangeAspect="1"/>
          </p:cNvPicPr>
          <p:nvPr/>
        </p:nvPicPr>
        <p:blipFill>
          <a:blip r:embed="rId3"/>
          <a:stretch>
            <a:fillRect/>
          </a:stretch>
        </p:blipFill>
        <p:spPr>
          <a:xfrm>
            <a:off x="6352673" y="1367841"/>
            <a:ext cx="5471859" cy="4232948"/>
          </a:xfrm>
          <a:prstGeom prst="rect">
            <a:avLst/>
          </a:prstGeom>
        </p:spPr>
      </p:pic>
    </p:spTree>
    <p:extLst>
      <p:ext uri="{BB962C8B-B14F-4D97-AF65-F5344CB8AC3E}">
        <p14:creationId xmlns:p14="http://schemas.microsoft.com/office/powerpoint/2010/main" val="904712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394E5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23" t="1812" r="470" b="1086"/>
          <a:stretch/>
        </p:blipFill>
        <p:spPr>
          <a:xfrm>
            <a:off x="658794" y="899432"/>
            <a:ext cx="10880252" cy="5543550"/>
          </a:xfrm>
          <a:prstGeom prst="rect">
            <a:avLst/>
          </a:prstGeom>
        </p:spPr>
      </p:pic>
      <p:sp>
        <p:nvSpPr>
          <p:cNvPr id="3" name="Title 1"/>
          <p:cNvSpPr>
            <a:spLocks noGrp="1"/>
          </p:cNvSpPr>
          <p:nvPr>
            <p:ph type="title"/>
          </p:nvPr>
        </p:nvSpPr>
        <p:spPr>
          <a:xfrm>
            <a:off x="585608" y="0"/>
            <a:ext cx="8534400" cy="938283"/>
          </a:xfrm>
        </p:spPr>
        <p:txBody>
          <a:bodyPr/>
          <a:lstStyle/>
          <a:p>
            <a:r>
              <a:rPr lang="es-ES" dirty="0">
                <a:latin typeface="Tw Cen MT" panose="020B0602020104020603" pitchFamily="34" charset="0"/>
              </a:rPr>
              <a:t>La Base de Datos de M&amp;WBE</a:t>
            </a:r>
            <a:endParaRPr lang="en-US" dirty="0">
              <a:latin typeface="Tw Cen MT" panose="020B0602020104020603" pitchFamily="34" charset="0"/>
            </a:endParaRPr>
          </a:p>
        </p:txBody>
      </p:sp>
    </p:spTree>
    <p:extLst>
      <p:ext uri="{BB962C8B-B14F-4D97-AF65-F5344CB8AC3E}">
        <p14:creationId xmlns:p14="http://schemas.microsoft.com/office/powerpoint/2010/main" val="1882539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8A87"/>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95761" y="-73166"/>
            <a:ext cx="5933613" cy="1758143"/>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i="1" dirty="0">
                <a:latin typeface="Tw Cen MT" panose="020B0602020104020603" pitchFamily="34" charset="0"/>
              </a:rPr>
              <a:t>El foco </a:t>
            </a:r>
            <a:r>
              <a:rPr lang="es-ES" i="1" dirty="0" smtClean="0">
                <a:latin typeface="Tw Cen MT" panose="020B0602020104020603" pitchFamily="34" charset="0"/>
              </a:rPr>
              <a:t>Empresarial MENSUAL </a:t>
            </a:r>
            <a:r>
              <a:rPr lang="es-ES" i="1" dirty="0">
                <a:latin typeface="Tw Cen MT" panose="020B0602020104020603" pitchFamily="34" charset="0"/>
              </a:rPr>
              <a:t>de M&amp;WBE</a:t>
            </a:r>
            <a:endParaRPr lang="en-US" i="1" dirty="0">
              <a:latin typeface="Tw Cen MT" panose="020B06020201040206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408" y="1330413"/>
            <a:ext cx="6635488" cy="4473227"/>
          </a:xfrm>
          <a:prstGeom prst="rect">
            <a:avLst/>
          </a:prstGeom>
        </p:spPr>
      </p:pic>
      <p:sp>
        <p:nvSpPr>
          <p:cNvPr id="7" name="TextBox 6"/>
          <p:cNvSpPr txBox="1"/>
          <p:nvPr/>
        </p:nvSpPr>
        <p:spPr>
          <a:xfrm>
            <a:off x="757691" y="6027003"/>
            <a:ext cx="10850922" cy="830997"/>
          </a:xfrm>
          <a:prstGeom prst="rect">
            <a:avLst/>
          </a:prstGeom>
          <a:noFill/>
        </p:spPr>
        <p:txBody>
          <a:bodyPr wrap="square" rtlCol="0">
            <a:spAutoFit/>
          </a:bodyPr>
          <a:lstStyle/>
          <a:p>
            <a:pPr algn="ctr"/>
            <a:r>
              <a:rPr lang="es-ES" sz="2400" dirty="0">
                <a:latin typeface="Tw Cen MT" panose="020B0602020104020603" pitchFamily="34" charset="0"/>
              </a:rPr>
              <a:t>¡Reconocimiento por parte de la Municipalidad de Charleston y una oportunidad gratis para el mercadeo de su empresa!</a:t>
            </a:r>
            <a:endParaRPr lang="en-US" sz="2400" dirty="0" smtClean="0">
              <a:latin typeface="Tw Cen MT" panose="020B0602020104020603" pitchFamily="34" charset="0"/>
            </a:endParaRPr>
          </a:p>
        </p:txBody>
      </p:sp>
    </p:spTree>
    <p:extLst>
      <p:ext uri="{BB962C8B-B14F-4D97-AF65-F5344CB8AC3E}">
        <p14:creationId xmlns:p14="http://schemas.microsoft.com/office/powerpoint/2010/main" val="3405268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158A8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712" y="1012684"/>
            <a:ext cx="3915994" cy="1758143"/>
          </a:xfrm>
        </p:spPr>
        <p:txBody>
          <a:bodyPr>
            <a:normAutofit fontScale="90000"/>
          </a:bodyPr>
          <a:lstStyle/>
          <a:p>
            <a:pPr algn="ctr"/>
            <a:r>
              <a:rPr lang="es-ES" i="1" dirty="0">
                <a:latin typeface="Tw Cen MT" panose="020B0602020104020603" pitchFamily="34" charset="0"/>
              </a:rPr>
              <a:t>Las metas de participación de la Municipalidad</a:t>
            </a:r>
            <a:endParaRPr lang="en-US" i="1" dirty="0">
              <a:latin typeface="Tw Cen MT" panose="020B0602020104020603" pitchFamily="34" charset="0"/>
            </a:endParaRPr>
          </a:p>
        </p:txBody>
      </p:sp>
      <p:sp>
        <p:nvSpPr>
          <p:cNvPr id="3" name="Subtitle 2"/>
          <p:cNvSpPr>
            <a:spLocks noGrp="1"/>
          </p:cNvSpPr>
          <p:nvPr>
            <p:ph type="subTitle" idx="1"/>
          </p:nvPr>
        </p:nvSpPr>
        <p:spPr>
          <a:xfrm>
            <a:off x="476712" y="2937935"/>
            <a:ext cx="3959506" cy="2667000"/>
          </a:xfrm>
        </p:spPr>
        <p:txBody>
          <a:bodyPr>
            <a:noAutofit/>
          </a:bodyPr>
          <a:lstStyle/>
          <a:p>
            <a:pPr algn="ctr"/>
            <a:r>
              <a:rPr lang="es-ES" sz="3600" b="1" dirty="0">
                <a:solidFill>
                  <a:schemeClr val="tx1">
                    <a:lumMod val="85000"/>
                  </a:schemeClr>
                </a:solidFill>
                <a:latin typeface="Tw Cen MT" panose="020B0602020104020603" pitchFamily="34" charset="0"/>
              </a:rPr>
              <a:t>20% en la Construcción </a:t>
            </a:r>
          </a:p>
          <a:p>
            <a:pPr algn="ctr"/>
            <a:r>
              <a:rPr lang="es-ES" sz="3600" b="1" dirty="0">
                <a:solidFill>
                  <a:schemeClr val="tx1">
                    <a:lumMod val="85000"/>
                  </a:schemeClr>
                </a:solidFill>
                <a:latin typeface="Tw Cen MT" panose="020B0602020104020603" pitchFamily="34" charset="0"/>
              </a:rPr>
              <a:t>20% en los Servicios</a:t>
            </a:r>
          </a:p>
          <a:p>
            <a:pPr algn="ctr"/>
            <a:r>
              <a:rPr lang="es-ES" sz="3600" b="1" dirty="0">
                <a:solidFill>
                  <a:schemeClr val="tx1">
                    <a:lumMod val="85000"/>
                  </a:schemeClr>
                </a:solidFill>
                <a:latin typeface="Tw Cen MT" panose="020B0602020104020603" pitchFamily="34" charset="0"/>
              </a:rPr>
              <a:t>12% en los Suministros</a:t>
            </a:r>
          </a:p>
          <a:p>
            <a:pPr algn="ctr"/>
            <a:endParaRPr lang="es-ES" sz="3600" b="1" dirty="0">
              <a:solidFill>
                <a:schemeClr val="tx1">
                  <a:lumMod val="85000"/>
                </a:schemeClr>
              </a:solidFill>
              <a:latin typeface="Tw Cen MT" panose="020B0602020104020603"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328" r="2614"/>
          <a:stretch/>
        </p:blipFill>
        <p:spPr>
          <a:xfrm>
            <a:off x="4984375" y="0"/>
            <a:ext cx="7207625" cy="6858000"/>
          </a:xfrm>
          <a:prstGeom prst="rect">
            <a:avLst/>
          </a:prstGeom>
        </p:spPr>
      </p:pic>
    </p:spTree>
    <p:extLst>
      <p:ext uri="{BB962C8B-B14F-4D97-AF65-F5344CB8AC3E}">
        <p14:creationId xmlns:p14="http://schemas.microsoft.com/office/powerpoint/2010/main" val="2201713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58A8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47700"/>
            <a:ext cx="9448800" cy="2061898"/>
          </a:xfrm>
        </p:spPr>
        <p:txBody>
          <a:bodyPr>
            <a:normAutofit fontScale="90000"/>
          </a:bodyPr>
          <a:lstStyle/>
          <a:p>
            <a:pPr algn="ctr"/>
            <a:r>
              <a:rPr lang="en-US" dirty="0" smtClean="0">
                <a:latin typeface="Tw Cen MT" panose="020B0602020104020603" pitchFamily="34" charset="0"/>
              </a:rPr>
              <a:t/>
            </a:r>
            <a:br>
              <a:rPr lang="en-US" dirty="0" smtClean="0">
                <a:latin typeface="Tw Cen MT" panose="020B0602020104020603" pitchFamily="34" charset="0"/>
              </a:rPr>
            </a:br>
            <a:r>
              <a:rPr lang="es-ES" i="1" cap="none" dirty="0" smtClean="0">
                <a:latin typeface="Tw Cen MT" panose="020B0602020104020603" pitchFamily="34" charset="0"/>
              </a:rPr>
              <a:t>La Certificación de la Oficina </a:t>
            </a:r>
            <a:r>
              <a:rPr lang="es-ES" i="1" cap="none" dirty="0">
                <a:latin typeface="Tw Cen MT" panose="020B0602020104020603" pitchFamily="34" charset="0"/>
              </a:rPr>
              <a:t>de Empresas Propiedad de Minorías y </a:t>
            </a:r>
            <a:r>
              <a:rPr lang="es-ES" i="1" cap="none" dirty="0" smtClean="0">
                <a:latin typeface="Tw Cen MT" panose="020B0602020104020603" pitchFamily="34" charset="0"/>
              </a:rPr>
              <a:t>Mujeres (MWBE)</a:t>
            </a:r>
            <a:endParaRPr lang="en-US" i="1" cap="none" dirty="0">
              <a:latin typeface="Tw Cen MT" panose="020B0602020104020603" pitchFamily="34" charset="0"/>
            </a:endParaRPr>
          </a:p>
        </p:txBody>
      </p:sp>
      <p:sp>
        <p:nvSpPr>
          <p:cNvPr id="5" name="object 5"/>
          <p:cNvSpPr txBox="1"/>
          <p:nvPr/>
        </p:nvSpPr>
        <p:spPr>
          <a:xfrm>
            <a:off x="0" y="2971177"/>
            <a:ext cx="12192000" cy="3826689"/>
          </a:xfrm>
          <a:prstGeom prst="rect">
            <a:avLst/>
          </a:prstGeom>
        </p:spPr>
        <p:txBody>
          <a:bodyPr vert="horz" wrap="square" lIns="0" tIns="91440" rIns="0" bIns="0" rtlCol="0">
            <a:spAutoFit/>
          </a:bodyPr>
          <a:lstStyle/>
          <a:p>
            <a:pPr algn="ctr">
              <a:spcBef>
                <a:spcPts val="720"/>
              </a:spcBef>
              <a:tabLst>
                <a:tab pos="2717572" algn="l"/>
                <a:tab pos="4016038" algn="l"/>
              </a:tabLst>
            </a:pPr>
            <a:r>
              <a:rPr lang="en-US" sz="2800" dirty="0" smtClean="0">
                <a:solidFill>
                  <a:schemeClr val="tx1">
                    <a:lumMod val="95000"/>
                  </a:schemeClr>
                </a:solidFill>
                <a:latin typeface="Bodoni MT" panose="02070603080606020203" pitchFamily="18" charset="0"/>
                <a:cs typeface="Tw Cen MT"/>
              </a:rPr>
              <a:t>Ruth Jordan</a:t>
            </a:r>
          </a:p>
          <a:p>
            <a:pPr algn="ctr">
              <a:spcBef>
                <a:spcPts val="720"/>
              </a:spcBef>
              <a:tabLst>
                <a:tab pos="2717572" algn="l"/>
                <a:tab pos="4016038" algn="l"/>
              </a:tabLst>
            </a:pPr>
            <a:r>
              <a:rPr lang="en-US" sz="2000" i="1" dirty="0" smtClean="0">
                <a:solidFill>
                  <a:schemeClr val="tx1">
                    <a:lumMod val="95000"/>
                  </a:schemeClr>
                </a:solidFill>
                <a:latin typeface="Bodoni MT" panose="02070603080606020203" pitchFamily="18" charset="0"/>
                <a:cs typeface="Tw Cen MT"/>
              </a:rPr>
              <a:t>Manager, Minority &amp; Women Owned Business Enterprise Office</a:t>
            </a:r>
          </a:p>
          <a:p>
            <a:pPr algn="ctr">
              <a:spcBef>
                <a:spcPts val="720"/>
              </a:spcBef>
              <a:tabLst>
                <a:tab pos="2717572" algn="l"/>
                <a:tab pos="4016038" algn="l"/>
              </a:tabLst>
            </a:pPr>
            <a:r>
              <a:rPr lang="en-US" sz="2000" i="1" dirty="0" smtClean="0">
                <a:solidFill>
                  <a:schemeClr val="tx1">
                    <a:lumMod val="95000"/>
                  </a:schemeClr>
                </a:solidFill>
                <a:latin typeface="Bodoni MT" panose="02070603080606020203" pitchFamily="18" charset="0"/>
                <a:cs typeface="Tw Cen MT"/>
              </a:rPr>
              <a:t>Business &amp; Neighborhood Services</a:t>
            </a:r>
          </a:p>
          <a:p>
            <a:pPr algn="ctr">
              <a:spcBef>
                <a:spcPts val="720"/>
              </a:spcBef>
              <a:tabLst>
                <a:tab pos="2717572" algn="l"/>
                <a:tab pos="4016038" algn="l"/>
              </a:tabLst>
            </a:pPr>
            <a:r>
              <a:rPr lang="en-US" sz="2000" i="1" dirty="0">
                <a:solidFill>
                  <a:schemeClr val="tx1">
                    <a:lumMod val="95000"/>
                  </a:schemeClr>
                </a:solidFill>
                <a:latin typeface="Bodoni MT" panose="02070603080606020203" pitchFamily="18" charset="0"/>
                <a:cs typeface="Tw Cen MT"/>
              </a:rPr>
              <a:t> 843-724-7434 </a:t>
            </a:r>
            <a:r>
              <a:rPr lang="en-US" sz="2000" i="1" dirty="0" smtClean="0">
                <a:solidFill>
                  <a:schemeClr val="tx1">
                    <a:lumMod val="95000"/>
                  </a:schemeClr>
                </a:solidFill>
                <a:latin typeface="Bodoni MT" panose="02070603080606020203" pitchFamily="18" charset="0"/>
                <a:cs typeface="Tw Cen MT"/>
              </a:rPr>
              <a:t>or jordanr@charleston-sc.gov  </a:t>
            </a:r>
          </a:p>
          <a:p>
            <a:pPr algn="ctr">
              <a:spcBef>
                <a:spcPts val="720"/>
              </a:spcBef>
              <a:tabLst>
                <a:tab pos="2717572" algn="l"/>
                <a:tab pos="4016038" algn="l"/>
              </a:tabLst>
            </a:pPr>
            <a:r>
              <a:rPr lang="en-US" sz="2800" dirty="0" smtClean="0">
                <a:solidFill>
                  <a:schemeClr val="tx1">
                    <a:lumMod val="95000"/>
                  </a:schemeClr>
                </a:solidFill>
                <a:latin typeface="Bodoni MT" panose="02070603080606020203" pitchFamily="18" charset="0"/>
                <a:cs typeface="Tw Cen MT"/>
              </a:rPr>
              <a:t>Charlie O’Brien </a:t>
            </a:r>
          </a:p>
          <a:p>
            <a:pPr algn="ctr">
              <a:spcBef>
                <a:spcPts val="720"/>
              </a:spcBef>
              <a:tabLst>
                <a:tab pos="2717572" algn="l"/>
                <a:tab pos="4016038" algn="l"/>
              </a:tabLst>
            </a:pPr>
            <a:r>
              <a:rPr lang="en-US" sz="2000" i="1" dirty="0" smtClean="0">
                <a:solidFill>
                  <a:schemeClr val="tx1">
                    <a:lumMod val="95000"/>
                  </a:schemeClr>
                </a:solidFill>
                <a:latin typeface="Bodoni MT" panose="02070603080606020203" pitchFamily="18" charset="0"/>
                <a:cs typeface="Tw Cen MT"/>
              </a:rPr>
              <a:t>Director, Client Experience &amp; Success</a:t>
            </a:r>
          </a:p>
          <a:p>
            <a:pPr algn="ctr">
              <a:spcBef>
                <a:spcPts val="720"/>
              </a:spcBef>
              <a:tabLst>
                <a:tab pos="2717572" algn="l"/>
                <a:tab pos="4016038" algn="l"/>
              </a:tabLst>
            </a:pPr>
            <a:r>
              <a:rPr lang="en-US" sz="2000" i="1" dirty="0" smtClean="0">
                <a:solidFill>
                  <a:schemeClr val="tx1">
                    <a:lumMod val="95000"/>
                  </a:schemeClr>
                </a:solidFill>
                <a:latin typeface="Bodoni MT" panose="02070603080606020203" pitchFamily="18" charset="0"/>
                <a:cs typeface="Tw Cen MT"/>
              </a:rPr>
              <a:t>Climb Fund </a:t>
            </a:r>
          </a:p>
          <a:p>
            <a:pPr algn="ctr">
              <a:spcBef>
                <a:spcPts val="720"/>
              </a:spcBef>
              <a:tabLst>
                <a:tab pos="2717572" algn="l"/>
                <a:tab pos="4016038" algn="l"/>
              </a:tabLst>
            </a:pPr>
            <a:r>
              <a:rPr lang="en-US" sz="2000" i="1" dirty="0">
                <a:solidFill>
                  <a:schemeClr val="tx1">
                    <a:lumMod val="95000"/>
                  </a:schemeClr>
                </a:solidFill>
                <a:latin typeface="Bodoni MT" panose="02070603080606020203" pitchFamily="18" charset="0"/>
                <a:cs typeface="Tw Cen MT"/>
              </a:rPr>
              <a:t>Charlie@climbfund.org</a:t>
            </a:r>
            <a:endParaRPr lang="en-US" sz="2000" i="1" dirty="0" smtClean="0">
              <a:solidFill>
                <a:schemeClr val="tx1">
                  <a:lumMod val="95000"/>
                </a:schemeClr>
              </a:solidFill>
              <a:latin typeface="Bodoni MT" panose="02070603080606020203" pitchFamily="18" charset="0"/>
              <a:cs typeface="Tw Cen MT"/>
            </a:endParaRPr>
          </a:p>
          <a:p>
            <a:pPr algn="ctr">
              <a:spcBef>
                <a:spcPts val="720"/>
              </a:spcBef>
              <a:tabLst>
                <a:tab pos="2717572" algn="l"/>
                <a:tab pos="4016038" algn="l"/>
              </a:tabLst>
            </a:pPr>
            <a:endParaRPr lang="en-US" sz="2000" i="1" dirty="0">
              <a:solidFill>
                <a:schemeClr val="tx1">
                  <a:lumMod val="95000"/>
                </a:schemeClr>
              </a:solidFill>
              <a:latin typeface="Bodoni MT" panose="02070603080606020203" pitchFamily="18" charset="0"/>
              <a:cs typeface="Tw Cen MT"/>
            </a:endParaRPr>
          </a:p>
        </p:txBody>
      </p:sp>
    </p:spTree>
    <p:extLst>
      <p:ext uri="{BB962C8B-B14F-4D97-AF65-F5344CB8AC3E}">
        <p14:creationId xmlns:p14="http://schemas.microsoft.com/office/powerpoint/2010/main" val="3640715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58A8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786" y="148419"/>
            <a:ext cx="8534400" cy="938283"/>
          </a:xfrm>
        </p:spPr>
        <p:txBody>
          <a:bodyPr/>
          <a:lstStyle/>
          <a:p>
            <a:r>
              <a:rPr lang="es-ES" dirty="0">
                <a:latin typeface="Tw Cen MT" panose="020B0602020104020603" pitchFamily="34" charset="0"/>
              </a:rPr>
              <a:t>Línea de puja/ Solicitudes de puja</a:t>
            </a:r>
            <a:endParaRPr lang="en-US" dirty="0">
              <a:latin typeface="Tw Cen MT" panose="020B0602020104020603" pitchFamily="34" charset="0"/>
            </a:endParaRPr>
          </a:p>
        </p:txBody>
      </p:sp>
      <p:sp>
        <p:nvSpPr>
          <p:cNvPr id="4" name="Subtitle 2"/>
          <p:cNvSpPr txBox="1">
            <a:spLocks/>
          </p:cNvSpPr>
          <p:nvPr/>
        </p:nvSpPr>
        <p:spPr>
          <a:xfrm>
            <a:off x="890995" y="722064"/>
            <a:ext cx="10793005" cy="249412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Arial" panose="020B0604020202020204" pitchFamily="34" charset="0"/>
              <a:buChar char="•"/>
            </a:pPr>
            <a:r>
              <a:rPr lang="es-ES" sz="2500" b="1" dirty="0">
                <a:solidFill>
                  <a:schemeClr val="tx1">
                    <a:lumMod val="95000"/>
                  </a:schemeClr>
                </a:solidFill>
                <a:latin typeface="Tw Cen MT" panose="020B0602020104020603" pitchFamily="34" charset="0"/>
              </a:rPr>
              <a:t>La Municipalidad de Charleston ofrece la oportunidad de pujar en línea y solicitar solicitudes de web para proyectos distribuidos por </a:t>
            </a:r>
            <a:r>
              <a:rPr lang="es-ES" sz="2500" b="1" dirty="0" err="1">
                <a:solidFill>
                  <a:schemeClr val="tx1">
                    <a:lumMod val="95000"/>
                  </a:schemeClr>
                </a:solidFill>
                <a:latin typeface="Tw Cen MT" panose="020B0602020104020603" pitchFamily="34" charset="0"/>
              </a:rPr>
              <a:t>Procurement</a:t>
            </a:r>
            <a:r>
              <a:rPr lang="es-ES" sz="2500" b="1" dirty="0">
                <a:solidFill>
                  <a:schemeClr val="tx1">
                    <a:lumMod val="95000"/>
                  </a:schemeClr>
                </a:solidFill>
                <a:latin typeface="Tw Cen MT" panose="020B0602020104020603" pitchFamily="34" charset="0"/>
              </a:rPr>
              <a:t> (Obtención), </a:t>
            </a:r>
            <a:r>
              <a:rPr lang="es-ES" sz="2500" b="1" dirty="0" err="1">
                <a:solidFill>
                  <a:schemeClr val="tx1">
                    <a:lumMod val="95000"/>
                  </a:schemeClr>
                </a:solidFill>
                <a:latin typeface="Tw Cen MT" panose="020B0602020104020603" pitchFamily="34" charset="0"/>
              </a:rPr>
              <a:t>Housing</a:t>
            </a:r>
            <a:r>
              <a:rPr lang="es-ES" sz="2500" b="1" dirty="0">
                <a:solidFill>
                  <a:schemeClr val="tx1">
                    <a:lumMod val="95000"/>
                  </a:schemeClr>
                </a:solidFill>
                <a:latin typeface="Tw Cen MT" panose="020B0602020104020603" pitchFamily="34" charset="0"/>
              </a:rPr>
              <a:t> (Vivienda), </a:t>
            </a:r>
            <a:r>
              <a:rPr lang="es-ES" sz="2500" b="1" dirty="0" err="1">
                <a:solidFill>
                  <a:schemeClr val="tx1">
                    <a:lumMod val="95000"/>
                  </a:schemeClr>
                </a:solidFill>
                <a:latin typeface="Tw Cen MT" panose="020B0602020104020603" pitchFamily="34" charset="0"/>
              </a:rPr>
              <a:t>Stormwater</a:t>
            </a:r>
            <a:r>
              <a:rPr lang="es-ES" sz="2500" b="1" dirty="0">
                <a:solidFill>
                  <a:schemeClr val="tx1">
                    <a:lumMod val="95000"/>
                  </a:schemeClr>
                </a:solidFill>
                <a:latin typeface="Tw Cen MT" panose="020B0602020104020603" pitchFamily="34" charset="0"/>
              </a:rPr>
              <a:t> Management (La Gestión de Agua Pluvial), y Capital </a:t>
            </a:r>
            <a:r>
              <a:rPr lang="es-ES" sz="2500" b="1" dirty="0" err="1">
                <a:solidFill>
                  <a:schemeClr val="tx1">
                    <a:lumMod val="95000"/>
                  </a:schemeClr>
                </a:solidFill>
                <a:latin typeface="Tw Cen MT" panose="020B0602020104020603" pitchFamily="34" charset="0"/>
              </a:rPr>
              <a:t>Projects</a:t>
            </a:r>
            <a:r>
              <a:rPr lang="es-ES" sz="2500" b="1" dirty="0">
                <a:solidFill>
                  <a:schemeClr val="tx1">
                    <a:lumMod val="95000"/>
                  </a:schemeClr>
                </a:solidFill>
                <a:latin typeface="Tw Cen MT" panose="020B0602020104020603" pitchFamily="34" charset="0"/>
              </a:rPr>
              <a:t> (Proyectos Capitales).</a:t>
            </a:r>
            <a:endParaRPr lang="en-US" sz="2500" dirty="0">
              <a:solidFill>
                <a:schemeClr val="tx1">
                  <a:lumMod val="95000"/>
                </a:schemeClr>
              </a:solidFill>
              <a:latin typeface="Tw Cen MT" panose="020B0602020104020603" pitchFamily="34" charset="0"/>
            </a:endParaRPr>
          </a:p>
        </p:txBody>
      </p:sp>
      <p:pic>
        <p:nvPicPr>
          <p:cNvPr id="5" name="Picture 2" descr="Contract Furniture for Government - Block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61433"/>
            <a:ext cx="12192000" cy="35211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1867" y="5655733"/>
            <a:ext cx="2370666" cy="321734"/>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81986" y="5655733"/>
            <a:ext cx="2370666" cy="321734"/>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60771" y="5977467"/>
            <a:ext cx="2370666" cy="321734"/>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30714" y="5572379"/>
            <a:ext cx="2370666" cy="321734"/>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2496" y="5471636"/>
            <a:ext cx="2506133" cy="523220"/>
          </a:xfrm>
          <a:prstGeom prst="rect">
            <a:avLst/>
          </a:prstGeom>
          <a:noFill/>
        </p:spPr>
        <p:txBody>
          <a:bodyPr wrap="square" rtlCol="0">
            <a:spAutoFit/>
          </a:bodyPr>
          <a:lstStyle/>
          <a:p>
            <a:r>
              <a:rPr lang="es-419" sz="2800">
                <a:solidFill>
                  <a:srgbClr val="223C5F"/>
                </a:solidFill>
              </a:rPr>
              <a:t>Federal</a:t>
            </a:r>
            <a:endParaRPr lang="en-US" sz="2800" dirty="0">
              <a:solidFill>
                <a:srgbClr val="223C5F"/>
              </a:solidFill>
            </a:endParaRPr>
          </a:p>
        </p:txBody>
      </p:sp>
      <p:sp>
        <p:nvSpPr>
          <p:cNvPr id="10" name="TextBox 9"/>
          <p:cNvSpPr txBox="1"/>
          <p:nvPr/>
        </p:nvSpPr>
        <p:spPr>
          <a:xfrm>
            <a:off x="5276748" y="5471636"/>
            <a:ext cx="2506133" cy="523220"/>
          </a:xfrm>
          <a:prstGeom prst="rect">
            <a:avLst/>
          </a:prstGeom>
          <a:noFill/>
        </p:spPr>
        <p:txBody>
          <a:bodyPr wrap="square" rtlCol="0">
            <a:spAutoFit/>
          </a:bodyPr>
          <a:lstStyle/>
          <a:p>
            <a:r>
              <a:rPr lang="es-419" sz="2800" dirty="0" smtClean="0">
                <a:solidFill>
                  <a:srgbClr val="223C5F"/>
                </a:solidFill>
              </a:rPr>
              <a:t>Estatal</a:t>
            </a:r>
            <a:endParaRPr lang="en-US" sz="2800" dirty="0">
              <a:solidFill>
                <a:srgbClr val="223C5F"/>
              </a:solidFill>
            </a:endParaRPr>
          </a:p>
        </p:txBody>
      </p:sp>
      <p:sp>
        <p:nvSpPr>
          <p:cNvPr id="11" name="TextBox 10"/>
          <p:cNvSpPr txBox="1"/>
          <p:nvPr/>
        </p:nvSpPr>
        <p:spPr>
          <a:xfrm>
            <a:off x="8874035" y="5471636"/>
            <a:ext cx="3884023" cy="523220"/>
          </a:xfrm>
          <a:prstGeom prst="rect">
            <a:avLst/>
          </a:prstGeom>
          <a:noFill/>
        </p:spPr>
        <p:txBody>
          <a:bodyPr wrap="square" rtlCol="0">
            <a:spAutoFit/>
          </a:bodyPr>
          <a:lstStyle/>
          <a:p>
            <a:r>
              <a:rPr lang="es-419" sz="2800" dirty="0">
                <a:solidFill>
                  <a:srgbClr val="223C5F"/>
                </a:solidFill>
              </a:rPr>
              <a:t>Local y Municipal </a:t>
            </a:r>
            <a:endParaRPr lang="en-US" sz="2800" dirty="0">
              <a:solidFill>
                <a:srgbClr val="223C5F"/>
              </a:solidFill>
            </a:endParaRPr>
          </a:p>
        </p:txBody>
      </p:sp>
    </p:spTree>
    <p:extLst>
      <p:ext uri="{BB962C8B-B14F-4D97-AF65-F5344CB8AC3E}">
        <p14:creationId xmlns:p14="http://schemas.microsoft.com/office/powerpoint/2010/main" val="110479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158A87"/>
        </a:solidFill>
        <a:effectLst/>
      </p:bgPr>
    </p:bg>
    <p:spTree>
      <p:nvGrpSpPr>
        <p:cNvPr id="1" name=""/>
        <p:cNvGrpSpPr/>
        <p:nvPr/>
      </p:nvGrpSpPr>
      <p:grpSpPr>
        <a:xfrm>
          <a:off x="0" y="0"/>
          <a:ext cx="0" cy="0"/>
          <a:chOff x="0" y="0"/>
          <a:chExt cx="0" cy="0"/>
        </a:xfrm>
      </p:grpSpPr>
      <p:sp>
        <p:nvSpPr>
          <p:cNvPr id="5" name="Rectangle 4"/>
          <p:cNvSpPr/>
          <p:nvPr/>
        </p:nvSpPr>
        <p:spPr>
          <a:xfrm>
            <a:off x="0" y="0"/>
            <a:ext cx="6237027" cy="6858000"/>
          </a:xfrm>
          <a:prstGeom prst="rect">
            <a:avLst/>
          </a:prstGeom>
          <a:solidFill>
            <a:schemeClr val="tx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61A53"/>
              </a:solidFill>
            </a:endParaRPr>
          </a:p>
        </p:txBody>
      </p:sp>
      <p:sp>
        <p:nvSpPr>
          <p:cNvPr id="2" name="Title 1"/>
          <p:cNvSpPr>
            <a:spLocks noGrp="1"/>
          </p:cNvSpPr>
          <p:nvPr>
            <p:ph type="title"/>
          </p:nvPr>
        </p:nvSpPr>
        <p:spPr>
          <a:xfrm>
            <a:off x="448042" y="116054"/>
            <a:ext cx="4434198" cy="1507067"/>
          </a:xfrm>
        </p:spPr>
        <p:txBody>
          <a:bodyPr>
            <a:normAutofit/>
          </a:bodyPr>
          <a:lstStyle/>
          <a:p>
            <a:r>
              <a:rPr lang="en-US" i="1" dirty="0" err="1">
                <a:solidFill>
                  <a:srgbClr val="3A3A3C"/>
                </a:solidFill>
                <a:latin typeface="Tw Cen MT" panose="020B0602020104020603" pitchFamily="34" charset="0"/>
              </a:rPr>
              <a:t>Tipos</a:t>
            </a:r>
            <a:r>
              <a:rPr lang="en-US" i="1" dirty="0">
                <a:solidFill>
                  <a:srgbClr val="3A3A3C"/>
                </a:solidFill>
                <a:latin typeface="Tw Cen MT" panose="020B0602020104020603" pitchFamily="34" charset="0"/>
              </a:rPr>
              <a:t> de </a:t>
            </a:r>
            <a:r>
              <a:rPr lang="en-US" i="1" dirty="0" err="1">
                <a:solidFill>
                  <a:srgbClr val="3A3A3C"/>
                </a:solidFill>
                <a:latin typeface="Tw Cen MT" panose="020B0602020104020603" pitchFamily="34" charset="0"/>
              </a:rPr>
              <a:t>Certificaciones</a:t>
            </a:r>
            <a:endParaRPr lang="en-US" i="1" dirty="0">
              <a:solidFill>
                <a:srgbClr val="3A3A3C"/>
              </a:solidFill>
              <a:latin typeface="Tw Cen MT" panose="020B0602020104020603" pitchFamily="34" charset="0"/>
            </a:endParaRPr>
          </a:p>
        </p:txBody>
      </p:sp>
      <p:sp>
        <p:nvSpPr>
          <p:cNvPr id="3" name="Content Placeholder 2"/>
          <p:cNvSpPr>
            <a:spLocks noGrp="1"/>
          </p:cNvSpPr>
          <p:nvPr>
            <p:ph idx="1"/>
          </p:nvPr>
        </p:nvSpPr>
        <p:spPr>
          <a:xfrm>
            <a:off x="526101" y="2201333"/>
            <a:ext cx="4356139" cy="4772721"/>
          </a:xfrm>
        </p:spPr>
        <p:txBody>
          <a:bodyPr>
            <a:normAutofit fontScale="70000" lnSpcReduction="20000"/>
          </a:bodyPr>
          <a:lstStyle/>
          <a:p>
            <a:pPr marL="0" indent="0">
              <a:buNone/>
            </a:pPr>
            <a:r>
              <a:rPr lang="en-US" sz="3100" b="1" u="sng" dirty="0" err="1" smtClean="0">
                <a:solidFill>
                  <a:schemeClr val="bg2">
                    <a:lumMod val="50000"/>
                  </a:schemeClr>
                </a:solidFill>
                <a:latin typeface="Tw Cen MT" panose="020B0602020104020603" pitchFamily="34" charset="0"/>
                <a:hlinkClick r:id="rId2"/>
              </a:rPr>
              <a:t>HUBZone</a:t>
            </a:r>
            <a:r>
              <a:rPr lang="en-US" sz="3100" b="1" u="sng" dirty="0" smtClean="0">
                <a:solidFill>
                  <a:schemeClr val="bg2">
                    <a:lumMod val="50000"/>
                  </a:schemeClr>
                </a:solidFill>
                <a:latin typeface="Tw Cen MT" panose="020B0602020104020603" pitchFamily="34" charset="0"/>
                <a:hlinkClick r:id="rId2"/>
              </a:rPr>
              <a:t> Business</a:t>
            </a:r>
            <a:endParaRPr lang="en-US" sz="3100" b="1" u="sng" dirty="0" smtClean="0">
              <a:solidFill>
                <a:schemeClr val="bg2">
                  <a:lumMod val="50000"/>
                </a:schemeClr>
              </a:solidFill>
              <a:latin typeface="Tw Cen MT" panose="020B0602020104020603" pitchFamily="34" charset="0"/>
            </a:endParaRPr>
          </a:p>
          <a:p>
            <a:pPr marL="0" indent="0">
              <a:buNone/>
            </a:pPr>
            <a:endParaRPr lang="en-US" sz="3100" b="1" u="sng" dirty="0" smtClean="0">
              <a:solidFill>
                <a:schemeClr val="bg2">
                  <a:lumMod val="50000"/>
                </a:schemeClr>
              </a:solidFill>
              <a:latin typeface="Tw Cen MT" panose="020B0602020104020603" pitchFamily="34" charset="0"/>
            </a:endParaRPr>
          </a:p>
          <a:p>
            <a:pPr marL="0" indent="0">
              <a:buNone/>
            </a:pPr>
            <a:r>
              <a:rPr lang="en-US" sz="3100" b="1" u="sng" dirty="0" smtClean="0">
                <a:solidFill>
                  <a:schemeClr val="bg2">
                    <a:lumMod val="50000"/>
                  </a:schemeClr>
                </a:solidFill>
                <a:latin typeface="Tw Cen MT" panose="020B0602020104020603" pitchFamily="34" charset="0"/>
                <a:hlinkClick r:id="rId3"/>
              </a:rPr>
              <a:t>SBA/Section </a:t>
            </a:r>
            <a:r>
              <a:rPr lang="en-US" sz="3100" b="1" u="sng" dirty="0">
                <a:solidFill>
                  <a:schemeClr val="bg2">
                    <a:lumMod val="50000"/>
                  </a:schemeClr>
                </a:solidFill>
                <a:latin typeface="Tw Cen MT" panose="020B0602020104020603" pitchFamily="34" charset="0"/>
                <a:hlinkClick r:id="rId3"/>
              </a:rPr>
              <a:t>8(a</a:t>
            </a:r>
            <a:r>
              <a:rPr lang="en-US" sz="3100" b="1" u="sng" dirty="0" smtClean="0">
                <a:solidFill>
                  <a:schemeClr val="bg2">
                    <a:lumMod val="50000"/>
                  </a:schemeClr>
                </a:solidFill>
                <a:latin typeface="Tw Cen MT" panose="020B0602020104020603" pitchFamily="34" charset="0"/>
                <a:hlinkClick r:id="rId3"/>
              </a:rPr>
              <a:t>)</a:t>
            </a:r>
            <a:r>
              <a:rPr lang="en-US" sz="3100" b="1" u="sng" dirty="0">
                <a:solidFill>
                  <a:schemeClr val="bg2">
                    <a:lumMod val="50000"/>
                  </a:schemeClr>
                </a:solidFill>
                <a:latin typeface="Tw Cen MT" panose="020B0602020104020603" pitchFamily="34" charset="0"/>
              </a:rPr>
              <a:t/>
            </a:r>
            <a:br>
              <a:rPr lang="en-US" sz="3100" b="1" u="sng" dirty="0">
                <a:solidFill>
                  <a:schemeClr val="bg2">
                    <a:lumMod val="50000"/>
                  </a:schemeClr>
                </a:solidFill>
                <a:latin typeface="Tw Cen MT" panose="020B0602020104020603" pitchFamily="34" charset="0"/>
              </a:rPr>
            </a:br>
            <a:endParaRPr lang="en-US" sz="3100" b="1" u="sng" dirty="0" smtClean="0">
              <a:solidFill>
                <a:schemeClr val="bg2">
                  <a:lumMod val="50000"/>
                </a:schemeClr>
              </a:solidFill>
              <a:latin typeface="Tw Cen MT" panose="020B0602020104020603" pitchFamily="34" charset="0"/>
            </a:endParaRPr>
          </a:p>
          <a:p>
            <a:pPr marL="0" indent="0">
              <a:buNone/>
            </a:pPr>
            <a:r>
              <a:rPr lang="es-ES" sz="3100" b="1" u="sng" dirty="0">
                <a:solidFill>
                  <a:schemeClr val="bg2">
                    <a:lumMod val="50000"/>
                  </a:schemeClr>
                </a:solidFill>
                <a:latin typeface="Tw Cen MT" panose="020B0602020104020603" pitchFamily="34" charset="0"/>
              </a:rPr>
              <a:t>Empresa propiedad de un veterano</a:t>
            </a:r>
            <a:r>
              <a:rPr lang="en-US" sz="3100" b="1" u="sng" dirty="0">
                <a:solidFill>
                  <a:schemeClr val="bg2">
                    <a:lumMod val="50000"/>
                  </a:schemeClr>
                </a:solidFill>
                <a:latin typeface="Tw Cen MT" panose="020B0602020104020603" pitchFamily="34" charset="0"/>
              </a:rPr>
              <a:t/>
            </a:r>
            <a:br>
              <a:rPr lang="en-US" sz="3100" b="1" u="sng" dirty="0">
                <a:solidFill>
                  <a:schemeClr val="bg2">
                    <a:lumMod val="50000"/>
                  </a:schemeClr>
                </a:solidFill>
                <a:latin typeface="Tw Cen MT" panose="020B0602020104020603" pitchFamily="34" charset="0"/>
              </a:rPr>
            </a:br>
            <a:endParaRPr lang="en-US" sz="3100" b="1" u="sng" dirty="0" smtClean="0">
              <a:solidFill>
                <a:schemeClr val="bg2">
                  <a:lumMod val="50000"/>
                </a:schemeClr>
              </a:solidFill>
              <a:latin typeface="Tw Cen MT" panose="020B0602020104020603" pitchFamily="34" charset="0"/>
            </a:endParaRPr>
          </a:p>
          <a:p>
            <a:pPr marL="0" indent="0">
              <a:buNone/>
            </a:pPr>
            <a:r>
              <a:rPr lang="es-ES" sz="3100" b="1" u="sng" dirty="0">
                <a:solidFill>
                  <a:schemeClr val="bg2">
                    <a:lumMod val="50000"/>
                  </a:schemeClr>
                </a:solidFill>
                <a:latin typeface="Tw Cen MT" panose="020B0602020104020603" pitchFamily="34" charset="0"/>
              </a:rPr>
              <a:t>Empresa propiedad de Minorías y </a:t>
            </a:r>
            <a:r>
              <a:rPr lang="es-ES" sz="3100" b="1" u="sng" dirty="0" smtClean="0">
                <a:solidFill>
                  <a:schemeClr val="bg2">
                    <a:lumMod val="50000"/>
                  </a:schemeClr>
                </a:solidFill>
                <a:latin typeface="Tw Cen MT" panose="020B0602020104020603" pitchFamily="34" charset="0"/>
              </a:rPr>
              <a:t>Mujeres</a:t>
            </a:r>
          </a:p>
          <a:p>
            <a:pPr marL="0" indent="0">
              <a:buNone/>
            </a:pPr>
            <a:endParaRPr lang="en-US" sz="3100" b="1" u="sng" dirty="0" smtClean="0">
              <a:solidFill>
                <a:schemeClr val="bg2">
                  <a:lumMod val="50000"/>
                </a:schemeClr>
              </a:solidFill>
              <a:latin typeface="Tw Cen MT" panose="020B0602020104020603" pitchFamily="34" charset="0"/>
            </a:endParaRPr>
          </a:p>
          <a:p>
            <a:pPr marL="0" indent="0">
              <a:buNone/>
            </a:pPr>
            <a:r>
              <a:rPr lang="en-US" sz="3100" b="1" u="sng" dirty="0" smtClean="0">
                <a:solidFill>
                  <a:schemeClr val="bg2">
                    <a:lumMod val="50000"/>
                  </a:schemeClr>
                </a:solidFill>
                <a:latin typeface="Tw Cen MT" panose="020B0602020104020603" pitchFamily="34" charset="0"/>
              </a:rPr>
              <a:t>SCDOT</a:t>
            </a:r>
          </a:p>
          <a:p>
            <a:pPr marL="0" indent="0">
              <a:buNone/>
            </a:pPr>
            <a:endParaRPr lang="en-US" sz="3100" b="1" u="sng" dirty="0" smtClean="0">
              <a:solidFill>
                <a:schemeClr val="bg2">
                  <a:lumMod val="50000"/>
                </a:schemeClr>
              </a:solidFill>
              <a:latin typeface="Tw Cen MT" panose="020B0602020104020603" pitchFamily="34" charset="0"/>
            </a:endParaRPr>
          </a:p>
          <a:p>
            <a:pPr marL="0" indent="0">
              <a:buNone/>
            </a:pPr>
            <a:r>
              <a:rPr lang="en-US" sz="3100" b="1" u="sng" dirty="0" smtClean="0">
                <a:solidFill>
                  <a:schemeClr val="bg2">
                    <a:lumMod val="50000"/>
                  </a:schemeClr>
                </a:solidFill>
                <a:latin typeface="Tw Cen MT" panose="020B0602020104020603" pitchFamily="34" charset="0"/>
              </a:rPr>
              <a:t>SMBCC</a:t>
            </a:r>
          </a:p>
          <a:p>
            <a:pPr marL="0" indent="0">
              <a:buNone/>
            </a:pPr>
            <a:endParaRPr lang="en-US" sz="2800" b="1" u="sng" dirty="0">
              <a:solidFill>
                <a:schemeClr val="tx1">
                  <a:lumMod val="95000"/>
                </a:schemeClr>
              </a:solidFill>
              <a:latin typeface="Tw Cen MT" panose="020B0602020104020603" pitchFamily="34" charset="0"/>
            </a:endParaRPr>
          </a:p>
          <a:p>
            <a:pPr marL="0" indent="0">
              <a:buNone/>
            </a:pPr>
            <a:endParaRPr lang="en-US" sz="2800" b="1" dirty="0">
              <a:solidFill>
                <a:schemeClr val="tx1">
                  <a:lumMod val="95000"/>
                </a:schemeClr>
              </a:solidFill>
              <a:latin typeface="Tw Cen MT" panose="020B0602020104020603" pitchFamily="34" charset="0"/>
            </a:endParaRPr>
          </a:p>
          <a:p>
            <a:endParaRPr lang="en-US" dirty="0"/>
          </a:p>
        </p:txBody>
      </p:sp>
      <p:pic>
        <p:nvPicPr>
          <p:cNvPr id="1026" name="Picture 2" descr="Business partners shaking hands in off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027" y="0"/>
            <a:ext cx="59549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7027" y="0"/>
            <a:ext cx="5954973" cy="6858000"/>
          </a:xfrm>
          <a:prstGeom prst="rect">
            <a:avLst/>
          </a:prstGeom>
          <a:solidFill>
            <a:srgbClr val="394E5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914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8A87"/>
        </a:solidFill>
        <a:effectLst/>
      </p:bgPr>
    </p:bg>
    <p:spTree>
      <p:nvGrpSpPr>
        <p:cNvPr id="1" name=""/>
        <p:cNvGrpSpPr/>
        <p:nvPr/>
      </p:nvGrpSpPr>
      <p:grpSpPr>
        <a:xfrm>
          <a:off x="0" y="0"/>
          <a:ext cx="0" cy="0"/>
          <a:chOff x="0" y="0"/>
          <a:chExt cx="0" cy="0"/>
        </a:xfrm>
      </p:grpSpPr>
      <p:sp>
        <p:nvSpPr>
          <p:cNvPr id="8" name="Rectangle 7"/>
          <p:cNvSpPr/>
          <p:nvPr/>
        </p:nvSpPr>
        <p:spPr>
          <a:xfrm>
            <a:off x="0" y="1201298"/>
            <a:ext cx="12192000" cy="57550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987" y="184849"/>
            <a:ext cx="8534400" cy="1016449"/>
          </a:xfrm>
        </p:spPr>
        <p:txBody>
          <a:bodyPr>
            <a:normAutofit fontScale="90000"/>
          </a:bodyPr>
          <a:lstStyle/>
          <a:p>
            <a:r>
              <a:rPr lang="es-ES" i="1" dirty="0">
                <a:latin typeface="Tw Cen MT" panose="020B0602020104020603" pitchFamily="34" charset="0"/>
              </a:rPr>
              <a:t>Certificación del Condado de Charleston</a:t>
            </a:r>
            <a:endParaRPr lang="en-US" i="1" dirty="0">
              <a:latin typeface="Tw Cen MT" panose="020B0602020104020603" pitchFamily="34" charset="0"/>
            </a:endParaRPr>
          </a:p>
        </p:txBody>
      </p:sp>
      <p:sp>
        <p:nvSpPr>
          <p:cNvPr id="4" name="TextBox 3"/>
          <p:cNvSpPr txBox="1"/>
          <p:nvPr/>
        </p:nvSpPr>
        <p:spPr>
          <a:xfrm>
            <a:off x="385632" y="1218148"/>
            <a:ext cx="10363233" cy="1107996"/>
          </a:xfrm>
          <a:prstGeom prst="rect">
            <a:avLst/>
          </a:prstGeom>
          <a:noFill/>
        </p:spPr>
        <p:txBody>
          <a:bodyPr wrap="square" rtlCol="0">
            <a:spAutoFit/>
          </a:bodyPr>
          <a:lstStyle/>
          <a:p>
            <a:r>
              <a:rPr lang="en-US" sz="2400" b="1" dirty="0" err="1">
                <a:solidFill>
                  <a:srgbClr val="394E57"/>
                </a:solidFill>
                <a:latin typeface="Tw Cen MT" panose="020B0602020104020603" pitchFamily="34" charset="0"/>
              </a:rPr>
              <a:t>Programa</a:t>
            </a:r>
            <a:r>
              <a:rPr lang="en-US" sz="2400" b="1" dirty="0">
                <a:solidFill>
                  <a:srgbClr val="394E57"/>
                </a:solidFill>
                <a:latin typeface="Tw Cen MT" panose="020B0602020104020603" pitchFamily="34" charset="0"/>
              </a:rPr>
              <a:t> </a:t>
            </a:r>
            <a:r>
              <a:rPr lang="en-US" sz="2400" b="1" dirty="0" err="1">
                <a:solidFill>
                  <a:srgbClr val="394E57"/>
                </a:solidFill>
                <a:latin typeface="Tw Cen MT" panose="020B0602020104020603" pitchFamily="34" charset="0"/>
              </a:rPr>
              <a:t>Iniciativo</a:t>
            </a:r>
            <a:r>
              <a:rPr lang="en-US" sz="2400" b="1" dirty="0">
                <a:solidFill>
                  <a:srgbClr val="394E57"/>
                </a:solidFill>
                <a:latin typeface="Tw Cen MT" panose="020B0602020104020603" pitchFamily="34" charset="0"/>
              </a:rPr>
              <a:t> de </a:t>
            </a:r>
            <a:r>
              <a:rPr lang="en-US" sz="2400" b="1" dirty="0" err="1">
                <a:solidFill>
                  <a:srgbClr val="394E57"/>
                </a:solidFill>
                <a:latin typeface="Tw Cen MT" panose="020B0602020104020603" pitchFamily="34" charset="0"/>
              </a:rPr>
              <a:t>Pequeñas</a:t>
            </a:r>
            <a:r>
              <a:rPr lang="en-US" sz="2400" b="1" dirty="0">
                <a:solidFill>
                  <a:srgbClr val="394E57"/>
                </a:solidFill>
                <a:latin typeface="Tw Cen MT" panose="020B0602020104020603" pitchFamily="34" charset="0"/>
              </a:rPr>
              <a:t> </a:t>
            </a:r>
            <a:r>
              <a:rPr lang="en-US" sz="2400" b="1" dirty="0" err="1">
                <a:solidFill>
                  <a:srgbClr val="394E57"/>
                </a:solidFill>
                <a:latin typeface="Tw Cen MT" panose="020B0602020104020603" pitchFamily="34" charset="0"/>
              </a:rPr>
              <a:t>Empresas</a:t>
            </a:r>
            <a:r>
              <a:rPr lang="en-US" sz="2400" b="1" dirty="0">
                <a:solidFill>
                  <a:srgbClr val="394E57"/>
                </a:solidFill>
                <a:latin typeface="Tw Cen MT" panose="020B0602020104020603" pitchFamily="34" charset="0"/>
              </a:rPr>
              <a:t> (SBE</a:t>
            </a:r>
            <a:r>
              <a:rPr lang="en-US" sz="2400" b="1" dirty="0" smtClean="0">
                <a:solidFill>
                  <a:srgbClr val="394E57"/>
                </a:solidFill>
                <a:latin typeface="Tw Cen MT" panose="020B0602020104020603" pitchFamily="34" charset="0"/>
              </a:rPr>
              <a:t>)</a:t>
            </a:r>
          </a:p>
          <a:p>
            <a:r>
              <a:rPr lang="es-ES" sz="2000" dirty="0">
                <a:solidFill>
                  <a:srgbClr val="3A3A3C"/>
                </a:solidFill>
                <a:latin typeface="Tw Cen MT" panose="020B0602020104020603" pitchFamily="34" charset="0"/>
              </a:rPr>
              <a:t>Permite que las pequeñas empresas compitan en el proceso de obtención de proyectos del Condado de Charleston. </a:t>
            </a:r>
            <a:endParaRPr lang="en-US" sz="2000" dirty="0">
              <a:solidFill>
                <a:srgbClr val="3A3A3C"/>
              </a:solidFill>
              <a:latin typeface="Tw Cen MT" panose="020B0602020104020603" pitchFamily="34" charset="0"/>
            </a:endParaRPr>
          </a:p>
        </p:txBody>
      </p:sp>
      <p:sp>
        <p:nvSpPr>
          <p:cNvPr id="5" name="TextBox 4"/>
          <p:cNvSpPr txBox="1"/>
          <p:nvPr/>
        </p:nvSpPr>
        <p:spPr>
          <a:xfrm>
            <a:off x="385632" y="2190012"/>
            <a:ext cx="8030580" cy="1723549"/>
          </a:xfrm>
          <a:prstGeom prst="rect">
            <a:avLst/>
          </a:prstGeom>
          <a:noFill/>
        </p:spPr>
        <p:txBody>
          <a:bodyPr wrap="square" rtlCol="0">
            <a:spAutoFit/>
          </a:bodyPr>
          <a:lstStyle/>
          <a:p>
            <a:r>
              <a:rPr lang="en-US" sz="2400" b="1" dirty="0" err="1">
                <a:solidFill>
                  <a:srgbClr val="394E57"/>
                </a:solidFill>
                <a:latin typeface="Tw Cen MT" panose="020B0602020104020603" pitchFamily="34" charset="0"/>
              </a:rPr>
              <a:t>Beneficios</a:t>
            </a:r>
            <a:r>
              <a:rPr lang="en-US" sz="2600" b="1" dirty="0">
                <a:solidFill>
                  <a:srgbClr val="394E57"/>
                </a:solidFill>
                <a:latin typeface="Tw Cen MT" panose="020B0602020104020603" pitchFamily="34" charset="0"/>
              </a:rPr>
              <a:t> </a:t>
            </a:r>
            <a:endParaRPr lang="en-US" sz="2600" b="1" dirty="0" smtClean="0">
              <a:solidFill>
                <a:srgbClr val="394E57"/>
              </a:solidFill>
              <a:latin typeface="Tw Cen MT" panose="020B0602020104020603" pitchFamily="34" charset="0"/>
            </a:endParaRPr>
          </a:p>
          <a:p>
            <a:pPr marL="285750" indent="-285750">
              <a:buFont typeface="Arial" panose="020B0604020202020204" pitchFamily="34" charset="0"/>
              <a:buChar char="•"/>
            </a:pPr>
            <a:r>
              <a:rPr lang="es-ES" sz="2000" dirty="0">
                <a:solidFill>
                  <a:srgbClr val="3A3A3C"/>
                </a:solidFill>
                <a:latin typeface="Tw Cen MT" panose="020B0602020104020603" pitchFamily="34" charset="0"/>
              </a:rPr>
              <a:t>Exposición máxima al proceso público de obtención de </a:t>
            </a:r>
            <a:r>
              <a:rPr lang="es-ES" sz="2000" dirty="0" smtClean="0">
                <a:solidFill>
                  <a:srgbClr val="3A3A3C"/>
                </a:solidFill>
                <a:latin typeface="Tw Cen MT" panose="020B0602020104020603" pitchFamily="34" charset="0"/>
              </a:rPr>
              <a:t>proyectos</a:t>
            </a:r>
          </a:p>
          <a:p>
            <a:pPr marL="285750" indent="-285750">
              <a:buFont typeface="Arial" panose="020B0604020202020204" pitchFamily="34" charset="0"/>
              <a:buChar char="•"/>
            </a:pPr>
            <a:r>
              <a:rPr lang="es-ES" sz="2000" dirty="0">
                <a:solidFill>
                  <a:srgbClr val="3A3A3C"/>
                </a:solidFill>
                <a:latin typeface="Tw Cen MT" panose="020B0602020104020603" pitchFamily="34" charset="0"/>
              </a:rPr>
              <a:t>Acceso a oportunidades de capacitación, establecimiento de contactos, y desarrollo</a:t>
            </a:r>
            <a:endParaRPr lang="en-US" sz="2000" dirty="0">
              <a:solidFill>
                <a:srgbClr val="3A3A3C"/>
              </a:solidFill>
              <a:latin typeface="Tw Cen MT" panose="020B0602020104020603" pitchFamily="34" charset="0"/>
            </a:endParaRPr>
          </a:p>
          <a:p>
            <a:pPr marL="285750" indent="-285750">
              <a:buFont typeface="Arial" panose="020B0604020202020204" pitchFamily="34" charset="0"/>
              <a:buChar char="•"/>
            </a:pPr>
            <a:r>
              <a:rPr lang="en-US" sz="2000" dirty="0" err="1">
                <a:solidFill>
                  <a:srgbClr val="3A3A3C"/>
                </a:solidFill>
                <a:latin typeface="Tw Cen MT" panose="020B0602020104020603" pitchFamily="34" charset="0"/>
              </a:rPr>
              <a:t>Referencias</a:t>
            </a:r>
            <a:r>
              <a:rPr lang="en-US" sz="2000" dirty="0">
                <a:solidFill>
                  <a:srgbClr val="3A3A3C"/>
                </a:solidFill>
                <a:latin typeface="Tw Cen MT" panose="020B0602020104020603" pitchFamily="34" charset="0"/>
              </a:rPr>
              <a:t> </a:t>
            </a:r>
            <a:r>
              <a:rPr lang="en-US" sz="2000" dirty="0" err="1">
                <a:solidFill>
                  <a:srgbClr val="3A3A3C"/>
                </a:solidFill>
                <a:latin typeface="Tw Cen MT" panose="020B0602020104020603" pitchFamily="34" charset="0"/>
              </a:rPr>
              <a:t>tecnológicas</a:t>
            </a:r>
            <a:r>
              <a:rPr lang="en-US" sz="2000" dirty="0">
                <a:solidFill>
                  <a:srgbClr val="3A3A3C"/>
                </a:solidFill>
                <a:latin typeface="Tw Cen MT" panose="020B0602020104020603" pitchFamily="34" charset="0"/>
              </a:rPr>
              <a:t> y </a:t>
            </a:r>
            <a:r>
              <a:rPr lang="en-US" sz="2000" dirty="0" err="1">
                <a:solidFill>
                  <a:srgbClr val="3A3A3C"/>
                </a:solidFill>
                <a:latin typeface="Tw Cen MT" panose="020B0602020104020603" pitchFamily="34" charset="0"/>
              </a:rPr>
              <a:t>financieras</a:t>
            </a:r>
            <a:endParaRPr lang="en-US" sz="2000" dirty="0">
              <a:solidFill>
                <a:srgbClr val="3A3A3C"/>
              </a:solidFill>
              <a:latin typeface="Tw Cen MT" panose="020B0602020104020603" pitchFamily="34" charset="0"/>
            </a:endParaRPr>
          </a:p>
        </p:txBody>
      </p:sp>
      <p:sp>
        <p:nvSpPr>
          <p:cNvPr id="6" name="TextBox 5"/>
          <p:cNvSpPr txBox="1"/>
          <p:nvPr/>
        </p:nvSpPr>
        <p:spPr>
          <a:xfrm>
            <a:off x="385632" y="3913561"/>
            <a:ext cx="8702384" cy="2339102"/>
          </a:xfrm>
          <a:prstGeom prst="rect">
            <a:avLst/>
          </a:prstGeom>
          <a:noFill/>
        </p:spPr>
        <p:txBody>
          <a:bodyPr wrap="square" rtlCol="0">
            <a:spAutoFit/>
          </a:bodyPr>
          <a:lstStyle/>
          <a:p>
            <a:r>
              <a:rPr lang="en-US" sz="2400" b="1" dirty="0">
                <a:solidFill>
                  <a:srgbClr val="394E57"/>
                </a:solidFill>
                <a:latin typeface="Tw Cen MT" panose="020B0602020104020603" pitchFamily="34" charset="0"/>
              </a:rPr>
              <a:t>Los </a:t>
            </a:r>
            <a:r>
              <a:rPr lang="en-US" sz="2400" b="1" dirty="0" err="1">
                <a:solidFill>
                  <a:srgbClr val="394E57"/>
                </a:solidFill>
                <a:latin typeface="Tw Cen MT" panose="020B0602020104020603" pitchFamily="34" charset="0"/>
              </a:rPr>
              <a:t>Criterios</a:t>
            </a:r>
            <a:r>
              <a:rPr lang="en-US" sz="2400" b="1" dirty="0">
                <a:solidFill>
                  <a:srgbClr val="394E57"/>
                </a:solidFill>
                <a:latin typeface="Tw Cen MT" panose="020B0602020104020603" pitchFamily="34" charset="0"/>
              </a:rPr>
              <a:t> de </a:t>
            </a:r>
            <a:r>
              <a:rPr lang="en-US" sz="2400" b="1" dirty="0" err="1">
                <a:solidFill>
                  <a:srgbClr val="394E57"/>
                </a:solidFill>
                <a:latin typeface="Tw Cen MT" panose="020B0602020104020603" pitchFamily="34" charset="0"/>
              </a:rPr>
              <a:t>Elegibilidad</a:t>
            </a:r>
            <a:r>
              <a:rPr lang="en-US" sz="2400" b="1" dirty="0">
                <a:solidFill>
                  <a:srgbClr val="394E57"/>
                </a:solidFill>
                <a:latin typeface="Tw Cen MT" panose="020B0602020104020603" pitchFamily="34" charset="0"/>
              </a:rPr>
              <a:t> </a:t>
            </a:r>
            <a:endParaRPr lang="en-US" sz="2400" b="1" dirty="0" smtClean="0">
              <a:solidFill>
                <a:srgbClr val="394E57"/>
              </a:solidFill>
              <a:latin typeface="Tw Cen MT" panose="020B0602020104020603" pitchFamily="34" charset="0"/>
            </a:endParaRPr>
          </a:p>
          <a:p>
            <a:pPr marL="342900" indent="-342900">
              <a:buFont typeface="Arial" panose="020B0604020202020204" pitchFamily="34" charset="0"/>
              <a:buChar char="•"/>
            </a:pPr>
            <a:r>
              <a:rPr lang="es-ES" sz="2000" dirty="0">
                <a:solidFill>
                  <a:srgbClr val="3A3A3C"/>
                </a:solidFill>
                <a:latin typeface="Tw Cen MT" panose="020B0602020104020603" pitchFamily="34" charset="0"/>
              </a:rPr>
              <a:t>Volumen de ventas brutas anuales que no sobrepasa $7.5 </a:t>
            </a:r>
            <a:r>
              <a:rPr lang="es-ES" sz="2000" i="1" dirty="0">
                <a:solidFill>
                  <a:srgbClr val="3A3A3C"/>
                </a:solidFill>
                <a:latin typeface="Tw Cen MT" panose="020B0602020104020603" pitchFamily="34" charset="0"/>
              </a:rPr>
              <a:t>millón (promedio de 3 años)</a:t>
            </a:r>
            <a:endParaRPr lang="en-US" sz="2000" i="1" dirty="0">
              <a:solidFill>
                <a:srgbClr val="3A3A3C"/>
              </a:solidFill>
              <a:latin typeface="Tw Cen MT" panose="020B0602020104020603" pitchFamily="34" charset="0"/>
            </a:endParaRPr>
          </a:p>
          <a:p>
            <a:pPr marL="342900" indent="-342900">
              <a:buFont typeface="Arial" panose="020B0604020202020204" pitchFamily="34" charset="0"/>
              <a:buChar char="•"/>
            </a:pPr>
            <a:r>
              <a:rPr lang="es-ES" sz="2000" dirty="0">
                <a:solidFill>
                  <a:srgbClr val="3A3A3C"/>
                </a:solidFill>
                <a:latin typeface="Tw Cen MT" panose="020B0602020104020603" pitchFamily="34" charset="0"/>
              </a:rPr>
              <a:t>Dirigido y controlado por el/los dueño(s) diariamente </a:t>
            </a:r>
            <a:endParaRPr lang="es-ES" sz="2000" dirty="0" smtClean="0">
              <a:solidFill>
                <a:srgbClr val="3A3A3C"/>
              </a:solidFill>
              <a:latin typeface="Tw Cen MT" panose="020B0602020104020603" pitchFamily="34" charset="0"/>
            </a:endParaRPr>
          </a:p>
          <a:p>
            <a:pPr marL="342900" indent="-342900">
              <a:buFont typeface="Arial" panose="020B0604020202020204" pitchFamily="34" charset="0"/>
              <a:buChar char="•"/>
            </a:pPr>
            <a:r>
              <a:rPr lang="es-ES" sz="2000" dirty="0">
                <a:solidFill>
                  <a:srgbClr val="3A3A3C"/>
                </a:solidFill>
                <a:latin typeface="Tw Cen MT" panose="020B0602020104020603" pitchFamily="34" charset="0"/>
              </a:rPr>
              <a:t>Operando por lo menos 1 </a:t>
            </a:r>
            <a:r>
              <a:rPr lang="es-ES" sz="2000" dirty="0" smtClean="0">
                <a:solidFill>
                  <a:srgbClr val="3A3A3C"/>
                </a:solidFill>
                <a:latin typeface="Tw Cen MT" panose="020B0602020104020603" pitchFamily="34" charset="0"/>
              </a:rPr>
              <a:t>año</a:t>
            </a:r>
          </a:p>
          <a:p>
            <a:pPr marL="342900" indent="-342900">
              <a:buFont typeface="Arial" panose="020B0604020202020204" pitchFamily="34" charset="0"/>
              <a:buChar char="•"/>
            </a:pPr>
            <a:r>
              <a:rPr lang="es-ES" sz="2000" dirty="0">
                <a:solidFill>
                  <a:srgbClr val="3A3A3C"/>
                </a:solidFill>
                <a:latin typeface="Tw Cen MT" panose="020B0602020104020603" pitchFamily="34" charset="0"/>
              </a:rPr>
              <a:t>Cualquier licencia de negocio, impuesto, y tasa aplicable debe estar actualizado y al día</a:t>
            </a:r>
            <a:endParaRPr lang="en-US" sz="2000" dirty="0" smtClean="0">
              <a:solidFill>
                <a:srgbClr val="3A3A3C"/>
              </a:solidFill>
              <a:latin typeface="Tw Cen MT" panose="020B06020201040206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809" y="2535899"/>
            <a:ext cx="2857713" cy="2286170"/>
          </a:xfrm>
          <a:prstGeom prst="rect">
            <a:avLst/>
          </a:prstGeom>
        </p:spPr>
      </p:pic>
      <p:sp>
        <p:nvSpPr>
          <p:cNvPr id="9" name="TextBox 8"/>
          <p:cNvSpPr txBox="1"/>
          <p:nvPr/>
        </p:nvSpPr>
        <p:spPr>
          <a:xfrm>
            <a:off x="0" y="6156670"/>
            <a:ext cx="12191999" cy="707886"/>
          </a:xfrm>
          <a:prstGeom prst="rect">
            <a:avLst/>
          </a:prstGeom>
          <a:noFill/>
        </p:spPr>
        <p:txBody>
          <a:bodyPr wrap="square" rtlCol="0">
            <a:spAutoFit/>
          </a:bodyPr>
          <a:lstStyle/>
          <a:p>
            <a:pPr algn="ctr"/>
            <a:r>
              <a:rPr lang="es-ES" sz="2000" b="1" dirty="0">
                <a:solidFill>
                  <a:srgbClr val="F5800B"/>
                </a:solidFill>
                <a:latin typeface="Tw Cen MT" panose="020B0602020104020603" pitchFamily="34" charset="0"/>
              </a:rPr>
              <a:t>Póngase en contacto con </a:t>
            </a:r>
            <a:r>
              <a:rPr lang="es-ES" sz="2000" b="1" dirty="0" err="1">
                <a:solidFill>
                  <a:srgbClr val="F5800B"/>
                </a:solidFill>
                <a:latin typeface="Tw Cen MT" panose="020B0602020104020603" pitchFamily="34" charset="0"/>
              </a:rPr>
              <a:t>Holly</a:t>
            </a:r>
            <a:r>
              <a:rPr lang="es-ES" sz="2000" b="1" dirty="0">
                <a:solidFill>
                  <a:srgbClr val="F5800B"/>
                </a:solidFill>
                <a:latin typeface="Tw Cen MT" panose="020B0602020104020603" pitchFamily="34" charset="0"/>
              </a:rPr>
              <a:t> </a:t>
            </a:r>
            <a:r>
              <a:rPr lang="es-ES" sz="2000" b="1" dirty="0" err="1">
                <a:solidFill>
                  <a:srgbClr val="F5800B"/>
                </a:solidFill>
                <a:latin typeface="Tw Cen MT" panose="020B0602020104020603" pitchFamily="34" charset="0"/>
              </a:rPr>
              <a:t>Chesser</a:t>
            </a:r>
            <a:r>
              <a:rPr lang="es-ES" sz="2000" b="1" dirty="0">
                <a:solidFill>
                  <a:srgbClr val="F5800B"/>
                </a:solidFill>
                <a:latin typeface="Tw Cen MT" panose="020B0602020104020603" pitchFamily="34" charset="0"/>
              </a:rPr>
              <a:t>, director del programa de SBE, por hchesser@charlestoncounty.org o (843) 958-4753.</a:t>
            </a:r>
            <a:endParaRPr lang="en-US" dirty="0">
              <a:solidFill>
                <a:srgbClr val="A61A53"/>
              </a:solidFill>
            </a:endParaRPr>
          </a:p>
        </p:txBody>
      </p:sp>
    </p:spTree>
    <p:extLst>
      <p:ext uri="{BB962C8B-B14F-4D97-AF65-F5344CB8AC3E}">
        <p14:creationId xmlns:p14="http://schemas.microsoft.com/office/powerpoint/2010/main" val="2190419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0" y="461406"/>
            <a:ext cx="12192000" cy="1099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5400" dirty="0" smtClean="0">
                <a:solidFill>
                  <a:srgbClr val="0A557A"/>
                </a:solidFill>
                <a:latin typeface="Tw Cen MT" panose="020B0602020104020603" pitchFamily="34" charset="0"/>
              </a:rPr>
              <a:t>¡Gracias!</a:t>
            </a:r>
            <a:endParaRPr lang="es-419" sz="5400" dirty="0">
              <a:solidFill>
                <a:srgbClr val="0A557A"/>
              </a:solidFill>
              <a:latin typeface="Tw Cen MT" panose="020B0602020104020603" pitchFamily="34" charset="0"/>
            </a:endParaRPr>
          </a:p>
        </p:txBody>
      </p:sp>
      <p:sp>
        <p:nvSpPr>
          <p:cNvPr id="5" name="Subtitle 2"/>
          <p:cNvSpPr txBox="1">
            <a:spLocks/>
          </p:cNvSpPr>
          <p:nvPr/>
        </p:nvSpPr>
        <p:spPr>
          <a:xfrm>
            <a:off x="3341222" y="1348709"/>
            <a:ext cx="8358554" cy="45258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s-419" sz="2400" dirty="0" smtClean="0">
              <a:solidFill>
                <a:schemeClr val="bg1"/>
              </a:solidFill>
              <a:latin typeface="Tw Cen MT" panose="020B0602020104020603" pitchFamily="34" charset="0"/>
            </a:endParaRPr>
          </a:p>
          <a:p>
            <a:pPr marL="0" marR="0" indent="0">
              <a:spcBef>
                <a:spcPts val="0"/>
              </a:spcBef>
              <a:spcAft>
                <a:spcPts val="0"/>
              </a:spcAft>
              <a:buNone/>
            </a:pPr>
            <a:r>
              <a:rPr lang="es-419" sz="2400" b="1" dirty="0" smtClean="0">
                <a:solidFill>
                  <a:schemeClr val="bg1"/>
                </a:solidFill>
                <a:latin typeface="Tw Cen MT" panose="020B0602020104020603" pitchFamily="34" charset="0"/>
              </a:rPr>
              <a:t>Charlie O’Brien, </a:t>
            </a:r>
            <a:r>
              <a:rPr lang="es-419" sz="2400" i="1" dirty="0" smtClean="0">
                <a:solidFill>
                  <a:schemeClr val="bg1"/>
                </a:solidFill>
                <a:latin typeface="Tw Cen MT" panose="020B0602020104020603" pitchFamily="34" charset="0"/>
              </a:rPr>
              <a:t>Director, </a:t>
            </a:r>
            <a:r>
              <a:rPr lang="es-419" sz="2400" i="1" dirty="0" smtClean="0">
                <a:solidFill>
                  <a:schemeClr val="bg1"/>
                </a:solidFill>
                <a:latin typeface="Tw Cen MT" panose="020B0602020104020603" pitchFamily="34" charset="0"/>
                <a:ea typeface="Calibri" panose="020F0502020204030204" pitchFamily="34" charset="0"/>
              </a:rPr>
              <a:t>La Experiencia y el Éxito del Cliente</a:t>
            </a:r>
            <a:r>
              <a:rPr lang="es-419" sz="2400" dirty="0" smtClean="0">
                <a:solidFill>
                  <a:schemeClr val="bg1"/>
                </a:solidFill>
                <a:latin typeface="Tw Cen MT" panose="020B0602020104020603" pitchFamily="34" charset="0"/>
                <a:ea typeface="Calibri" panose="020F0502020204030204" pitchFamily="34" charset="0"/>
              </a:rPr>
              <a:t>– </a:t>
            </a:r>
            <a:r>
              <a:rPr lang="es-419" sz="2400" dirty="0" err="1" smtClean="0">
                <a:solidFill>
                  <a:schemeClr val="bg1"/>
                </a:solidFill>
                <a:latin typeface="Tw Cen MT" panose="020B0602020104020603" pitchFamily="34" charset="0"/>
                <a:ea typeface="Calibri" panose="020F0502020204030204" pitchFamily="34" charset="0"/>
              </a:rPr>
              <a:t>Climb</a:t>
            </a:r>
            <a:r>
              <a:rPr lang="es-419" sz="2400" dirty="0" smtClean="0">
                <a:solidFill>
                  <a:schemeClr val="bg1"/>
                </a:solidFill>
                <a:latin typeface="Tw Cen MT" panose="020B0602020104020603" pitchFamily="34" charset="0"/>
                <a:ea typeface="Calibri" panose="020F0502020204030204" pitchFamily="34" charset="0"/>
              </a:rPr>
              <a:t> </a:t>
            </a:r>
            <a:r>
              <a:rPr lang="es-419" sz="2400" dirty="0" err="1" smtClean="0">
                <a:solidFill>
                  <a:schemeClr val="bg1"/>
                </a:solidFill>
                <a:latin typeface="Tw Cen MT" panose="020B0602020104020603" pitchFamily="34" charset="0"/>
                <a:ea typeface="Calibri" panose="020F0502020204030204" pitchFamily="34" charset="0"/>
              </a:rPr>
              <a:t>Fund</a:t>
            </a:r>
            <a:endParaRPr lang="es-419" sz="3200" dirty="0" smtClean="0">
              <a:solidFill>
                <a:schemeClr val="bg1"/>
              </a:solidFill>
              <a:latin typeface="Tw Cen MT" panose="020B0602020104020603" pitchFamily="34" charset="0"/>
              <a:ea typeface="Calibri" panose="020F0502020204030204" pitchFamily="34" charset="0"/>
            </a:endParaRPr>
          </a:p>
          <a:p>
            <a:pPr marL="0" indent="0">
              <a:buNone/>
            </a:pPr>
            <a:r>
              <a:rPr lang="es-419" sz="2400" dirty="0" smtClean="0">
                <a:solidFill>
                  <a:schemeClr val="bg1"/>
                </a:solidFill>
                <a:latin typeface="Tw Cen MT" panose="020B0602020104020603" pitchFamily="34" charset="0"/>
              </a:rPr>
              <a:t>Email: </a:t>
            </a:r>
            <a:r>
              <a:rPr lang="es-419" sz="2400" u="sng" dirty="0" smtClean="0">
                <a:solidFill>
                  <a:schemeClr val="bg1"/>
                </a:solidFill>
                <a:latin typeface="Tw Cen MT" panose="020B0602020104020603" pitchFamily="34" charset="0"/>
              </a:rPr>
              <a:t>Charlie@climbfund.org</a:t>
            </a:r>
          </a:p>
          <a:p>
            <a:pPr marL="0" indent="0">
              <a:lnSpc>
                <a:spcPct val="100000"/>
              </a:lnSpc>
              <a:buNone/>
            </a:pPr>
            <a:r>
              <a:rPr lang="es-419" sz="2400" dirty="0" err="1" smtClean="0">
                <a:solidFill>
                  <a:schemeClr val="bg1"/>
                </a:solidFill>
                <a:latin typeface="Tw Cen MT" panose="020B0602020104020603" pitchFamily="34" charset="0"/>
              </a:rPr>
              <a:t>Phone</a:t>
            </a:r>
            <a:r>
              <a:rPr lang="es-419" sz="2400" dirty="0" smtClean="0">
                <a:solidFill>
                  <a:schemeClr val="bg1"/>
                </a:solidFill>
                <a:latin typeface="Tw Cen MT" panose="020B0602020104020603" pitchFamily="34" charset="0"/>
              </a:rPr>
              <a:t>: (843) 654-1286</a:t>
            </a:r>
          </a:p>
          <a:p>
            <a:pPr marL="0" indent="0">
              <a:lnSpc>
                <a:spcPct val="100000"/>
              </a:lnSpc>
              <a:buNone/>
            </a:pPr>
            <a:endParaRPr lang="es-419" sz="2400" dirty="0" smtClean="0">
              <a:solidFill>
                <a:schemeClr val="bg1"/>
              </a:solidFill>
              <a:latin typeface="Tw Cen MT" panose="020B0602020104020603" pitchFamily="34" charset="0"/>
            </a:endParaRPr>
          </a:p>
          <a:p>
            <a:pPr marL="0" indent="0">
              <a:lnSpc>
                <a:spcPct val="100000"/>
              </a:lnSpc>
              <a:buNone/>
            </a:pPr>
            <a:r>
              <a:rPr lang="es-419" sz="2400" b="1" dirty="0" smtClean="0">
                <a:solidFill>
                  <a:schemeClr val="bg1"/>
                </a:solidFill>
                <a:latin typeface="Tw Cen MT" panose="020B0602020104020603" pitchFamily="34" charset="0"/>
              </a:rPr>
              <a:t>Ruth Jordan</a:t>
            </a:r>
            <a:r>
              <a:rPr lang="es-419" sz="2400" dirty="0" smtClean="0">
                <a:solidFill>
                  <a:schemeClr val="bg1"/>
                </a:solidFill>
                <a:latin typeface="Tw Cen MT" panose="020B0602020104020603" pitchFamily="34" charset="0"/>
              </a:rPr>
              <a:t>, </a:t>
            </a:r>
            <a:r>
              <a:rPr lang="es-419" sz="2400" i="1" dirty="0" smtClean="0">
                <a:solidFill>
                  <a:schemeClr val="bg1"/>
                </a:solidFill>
                <a:latin typeface="Tw Cen MT" panose="020B0602020104020603" pitchFamily="34" charset="0"/>
              </a:rPr>
              <a:t>Directora, </a:t>
            </a:r>
            <a:r>
              <a:rPr lang="es-ES" sz="2400" i="1" dirty="0">
                <a:solidFill>
                  <a:schemeClr val="bg1"/>
                </a:solidFill>
                <a:latin typeface="Tw Cen MT" panose="020B0602020104020603" pitchFamily="34" charset="0"/>
              </a:rPr>
              <a:t>La Oficina de Empresas Propiedad de Minorías y </a:t>
            </a:r>
            <a:r>
              <a:rPr lang="es-ES" sz="2400" i="1" dirty="0" smtClean="0">
                <a:solidFill>
                  <a:schemeClr val="bg1"/>
                </a:solidFill>
                <a:latin typeface="Tw Cen MT" panose="020B0602020104020603" pitchFamily="34" charset="0"/>
              </a:rPr>
              <a:t>Mujeres de la Municipalidad de Charleston</a:t>
            </a:r>
            <a:r>
              <a:rPr lang="es-419" sz="2400" i="1" dirty="0" smtClean="0">
                <a:solidFill>
                  <a:schemeClr val="bg1"/>
                </a:solidFill>
                <a:latin typeface="Tw Cen MT" panose="020B0602020104020603" pitchFamily="34" charset="0"/>
              </a:rPr>
              <a:t> (M&amp;WBE)</a:t>
            </a:r>
          </a:p>
          <a:p>
            <a:pPr marL="0" indent="0">
              <a:lnSpc>
                <a:spcPct val="100000"/>
              </a:lnSpc>
              <a:buNone/>
            </a:pPr>
            <a:r>
              <a:rPr lang="es-419" sz="2400" dirty="0" smtClean="0">
                <a:solidFill>
                  <a:schemeClr val="bg1"/>
                </a:solidFill>
                <a:latin typeface="Tw Cen MT" panose="020B0602020104020603" pitchFamily="34" charset="0"/>
              </a:rPr>
              <a:t>Email: </a:t>
            </a:r>
            <a:r>
              <a:rPr lang="es-419" sz="2400" dirty="0" smtClean="0">
                <a:solidFill>
                  <a:schemeClr val="bg1"/>
                </a:solidFill>
                <a:latin typeface="Tw Cen MT" panose="020B0602020104020603" pitchFamily="34" charset="0"/>
                <a:hlinkClick r:id="rId3"/>
              </a:rPr>
              <a:t>jordanr@Charleston-sc.gov</a:t>
            </a:r>
            <a:endParaRPr lang="es-419" sz="2400" dirty="0" smtClean="0">
              <a:solidFill>
                <a:schemeClr val="bg1"/>
              </a:solidFill>
              <a:latin typeface="Tw Cen MT" panose="020B0602020104020603" pitchFamily="34" charset="0"/>
            </a:endParaRPr>
          </a:p>
          <a:p>
            <a:pPr marL="0" indent="0">
              <a:lnSpc>
                <a:spcPct val="100000"/>
              </a:lnSpc>
              <a:buNone/>
            </a:pPr>
            <a:r>
              <a:rPr lang="es-419" sz="2400" dirty="0" err="1" smtClean="0">
                <a:solidFill>
                  <a:schemeClr val="bg1"/>
                </a:solidFill>
                <a:latin typeface="Tw Cen MT" panose="020B0602020104020603" pitchFamily="34" charset="0"/>
              </a:rPr>
              <a:t>Phone</a:t>
            </a:r>
            <a:r>
              <a:rPr lang="es-419" sz="2400" dirty="0" smtClean="0">
                <a:solidFill>
                  <a:schemeClr val="bg1"/>
                </a:solidFill>
                <a:latin typeface="Tw Cen MT" panose="020B0602020104020603" pitchFamily="34" charset="0"/>
              </a:rPr>
              <a:t>: (843) 724-7434 </a:t>
            </a:r>
          </a:p>
          <a:p>
            <a:pPr>
              <a:lnSpc>
                <a:spcPct val="100000"/>
              </a:lnSpc>
            </a:pPr>
            <a:endParaRPr lang="es-419" sz="1600" dirty="0" smtClean="0">
              <a:latin typeface="Tw Cen MT" panose="020B0602020104020603" pitchFamily="34" charset="0"/>
            </a:endParaRPr>
          </a:p>
          <a:p>
            <a:pPr>
              <a:lnSpc>
                <a:spcPct val="100000"/>
              </a:lnSpc>
            </a:pPr>
            <a:endParaRPr lang="es-419" sz="1600" dirty="0">
              <a:latin typeface="Tw Cen MT" panose="020B0602020104020603" pitchFamily="34" charset="0"/>
            </a:endParaRPr>
          </a:p>
        </p:txBody>
      </p:sp>
      <p:pic>
        <p:nvPicPr>
          <p:cNvPr id="8" name="Picture 7"/>
          <p:cNvPicPr>
            <a:picLocks noChangeAspect="1"/>
          </p:cNvPicPr>
          <p:nvPr/>
        </p:nvPicPr>
        <p:blipFill>
          <a:blip r:embed="rId4"/>
          <a:stretch>
            <a:fillRect/>
          </a:stretch>
        </p:blipFill>
        <p:spPr>
          <a:xfrm>
            <a:off x="968474" y="4119613"/>
            <a:ext cx="1597457" cy="14029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36" y="2034582"/>
            <a:ext cx="2565931" cy="805702"/>
          </a:xfrm>
          <a:prstGeom prst="rect">
            <a:avLst/>
          </a:prstGeom>
        </p:spPr>
      </p:pic>
    </p:spTree>
    <p:extLst>
      <p:ext uri="{BB962C8B-B14F-4D97-AF65-F5344CB8AC3E}">
        <p14:creationId xmlns:p14="http://schemas.microsoft.com/office/powerpoint/2010/main" val="10009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128" t="17676" r="21549" b="24718"/>
          <a:stretch/>
        </p:blipFill>
        <p:spPr>
          <a:xfrm>
            <a:off x="41564" y="20781"/>
            <a:ext cx="12095018" cy="6899563"/>
          </a:xfrm>
          <a:prstGeom prst="rect">
            <a:avLst/>
          </a:prstGeom>
        </p:spPr>
      </p:pic>
      <p:sp>
        <p:nvSpPr>
          <p:cNvPr id="5" name="Rectangle 4"/>
          <p:cNvSpPr/>
          <p:nvPr/>
        </p:nvSpPr>
        <p:spPr>
          <a:xfrm>
            <a:off x="0" y="0"/>
            <a:ext cx="12192000" cy="6920344"/>
          </a:xfrm>
          <a:prstGeom prst="rect">
            <a:avLst/>
          </a:prstGeom>
          <a:solidFill>
            <a:srgbClr val="158A87">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61A53"/>
              </a:solidFill>
            </a:endParaRPr>
          </a:p>
        </p:txBody>
      </p:sp>
      <p:sp>
        <p:nvSpPr>
          <p:cNvPr id="2" name="Title 1"/>
          <p:cNvSpPr>
            <a:spLocks noGrp="1"/>
          </p:cNvSpPr>
          <p:nvPr>
            <p:ph type="title"/>
          </p:nvPr>
        </p:nvSpPr>
        <p:spPr>
          <a:xfrm>
            <a:off x="391565" y="309175"/>
            <a:ext cx="6724130" cy="877455"/>
          </a:xfrm>
        </p:spPr>
        <p:txBody>
          <a:bodyPr>
            <a:normAutofit fontScale="90000"/>
          </a:bodyPr>
          <a:lstStyle/>
          <a:p>
            <a:r>
              <a:rPr lang="es-419" i="1" dirty="0"/>
              <a:t>¿Para qué obtener una certificación? </a:t>
            </a:r>
            <a:endParaRPr lang="en-US" i="1" dirty="0"/>
          </a:p>
        </p:txBody>
      </p:sp>
      <p:sp>
        <p:nvSpPr>
          <p:cNvPr id="3" name="Content Placeholder 2"/>
          <p:cNvSpPr>
            <a:spLocks noGrp="1"/>
          </p:cNvSpPr>
          <p:nvPr>
            <p:ph idx="1"/>
          </p:nvPr>
        </p:nvSpPr>
        <p:spPr>
          <a:xfrm>
            <a:off x="240144" y="1311444"/>
            <a:ext cx="4535963" cy="5089356"/>
          </a:xfrm>
        </p:spPr>
        <p:txBody>
          <a:bodyPr>
            <a:noAutofit/>
          </a:bodyPr>
          <a:lstStyle/>
          <a:p>
            <a:r>
              <a:rPr lang="es-ES" sz="2500" dirty="0" smtClean="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La </a:t>
            </a:r>
            <a:r>
              <a:rPr lang="es-ES" sz="2500" dirty="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certificación les da una </a:t>
            </a:r>
            <a:r>
              <a:rPr lang="es-ES" sz="2500" b="1" i="1" dirty="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ventaja</a:t>
            </a:r>
            <a:r>
              <a:rPr lang="es-ES" sz="2500" i="1" dirty="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 </a:t>
            </a:r>
            <a:r>
              <a:rPr lang="es-ES" sz="2500" dirty="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a las empresas que, de otra manera, quizás no tengan la capacidad de </a:t>
            </a:r>
            <a:r>
              <a:rPr lang="es-ES" sz="2500" b="1" i="1" dirty="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competir con las empresas más grandes</a:t>
            </a:r>
            <a:r>
              <a:rPr lang="es-ES" sz="2500" dirty="0">
                <a:solidFill>
                  <a:schemeClr val="tx1"/>
                </a:solidFill>
                <a:latin typeface="Tw Cen MT" panose="020B0602020104020603" pitchFamily="34" charset="0"/>
                <a:ea typeface="Times New Roman" panose="02020603050405020304" pitchFamily="18" charset="0"/>
                <a:cs typeface="Times New Roman" panose="02020603050405020304" pitchFamily="18" charset="0"/>
              </a:rPr>
              <a:t>. </a:t>
            </a:r>
            <a:endParaRPr lang="es-ES" sz="2500" dirty="0" smtClean="0">
              <a:solidFill>
                <a:schemeClr val="tx1"/>
              </a:solidFill>
              <a:latin typeface="Tw Cen MT" panose="020B0602020104020603" pitchFamily="34" charset="0"/>
              <a:ea typeface="Times New Roman" panose="02020603050405020304" pitchFamily="18" charset="0"/>
              <a:cs typeface="Times New Roman" panose="02020603050405020304" pitchFamily="18" charset="0"/>
            </a:endParaRPr>
          </a:p>
          <a:p>
            <a:r>
              <a:rPr lang="es-ES" sz="2500" dirty="0" smtClean="0">
                <a:solidFill>
                  <a:schemeClr val="tx1"/>
                </a:solidFill>
                <a:latin typeface="Tw Cen MT" panose="020B0602020104020603" pitchFamily="34" charset="0"/>
              </a:rPr>
              <a:t>Una </a:t>
            </a:r>
            <a:r>
              <a:rPr lang="es-ES" sz="2500" dirty="0">
                <a:solidFill>
                  <a:schemeClr val="tx1"/>
                </a:solidFill>
                <a:latin typeface="Tw Cen MT" panose="020B0602020104020603" pitchFamily="34" charset="0"/>
              </a:rPr>
              <a:t>certificación puede ayudar a su empresa a </a:t>
            </a:r>
            <a:r>
              <a:rPr lang="es-ES" sz="2500" b="1" i="1" dirty="0">
                <a:solidFill>
                  <a:schemeClr val="tx1"/>
                </a:solidFill>
                <a:latin typeface="Tw Cen MT" panose="020B0602020104020603" pitchFamily="34" charset="0"/>
              </a:rPr>
              <a:t>obtener acceso a contratos del gobierno</a:t>
            </a:r>
            <a:r>
              <a:rPr lang="es-ES" sz="2500" dirty="0">
                <a:solidFill>
                  <a:schemeClr val="tx1"/>
                </a:solidFill>
                <a:latin typeface="Tw Cen MT" panose="020B0602020104020603" pitchFamily="34" charset="0"/>
              </a:rPr>
              <a:t>. Usted puede beneficiarse drásticamente de estos contratos gubernamentales que están </a:t>
            </a:r>
            <a:r>
              <a:rPr lang="es-ES" sz="2500" dirty="0" smtClean="0">
                <a:solidFill>
                  <a:schemeClr val="tx1"/>
                </a:solidFill>
                <a:latin typeface="Tw Cen MT" panose="020B0602020104020603" pitchFamily="34" charset="0"/>
              </a:rPr>
              <a:t>“</a:t>
            </a:r>
            <a:r>
              <a:rPr lang="es-ES" sz="2500" b="1" i="1" dirty="0" smtClean="0">
                <a:solidFill>
                  <a:schemeClr val="tx1"/>
                </a:solidFill>
                <a:latin typeface="Tw Cen MT" panose="020B0602020104020603" pitchFamily="34" charset="0"/>
              </a:rPr>
              <a:t>reservados</a:t>
            </a:r>
            <a:r>
              <a:rPr lang="es-ES" sz="2500" dirty="0">
                <a:solidFill>
                  <a:schemeClr val="tx1"/>
                </a:solidFill>
                <a:latin typeface="Tw Cen MT" panose="020B0602020104020603" pitchFamily="34" charset="0"/>
              </a:rPr>
              <a:t>”</a:t>
            </a:r>
            <a:r>
              <a:rPr lang="es-ES" sz="2500" b="1" i="1" dirty="0" smtClean="0">
                <a:solidFill>
                  <a:schemeClr val="tx1"/>
                </a:solidFill>
                <a:latin typeface="Tw Cen MT" panose="020B0602020104020603" pitchFamily="34" charset="0"/>
              </a:rPr>
              <a:t> </a:t>
            </a:r>
            <a:r>
              <a:rPr lang="es-ES" sz="2500" dirty="0" smtClean="0">
                <a:solidFill>
                  <a:schemeClr val="tx1"/>
                </a:solidFill>
                <a:latin typeface="Tw Cen MT" panose="020B0602020104020603" pitchFamily="34" charset="0"/>
              </a:rPr>
              <a:t>para negocios minoritarios. </a:t>
            </a:r>
            <a:endParaRPr lang="en-US" sz="2500" dirty="0"/>
          </a:p>
        </p:txBody>
      </p:sp>
    </p:spTree>
    <p:extLst>
      <p:ext uri="{BB962C8B-B14F-4D97-AF65-F5344CB8AC3E}">
        <p14:creationId xmlns:p14="http://schemas.microsoft.com/office/powerpoint/2010/main" val="3780990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158A8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7967" y="1115377"/>
            <a:ext cx="6300051" cy="4335670"/>
          </a:xfrm>
        </p:spPr>
        <p:txBody>
          <a:bodyPr>
            <a:noAutofit/>
          </a:bodyPr>
          <a:lstStyle/>
          <a:p>
            <a:pPr>
              <a:spcAft>
                <a:spcPts val="800"/>
              </a:spcAft>
            </a:pPr>
            <a:r>
              <a:rPr lang="es-ES" sz="2400" dirty="0" smtClean="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rPr>
              <a:t>Las </a:t>
            </a:r>
            <a:r>
              <a:rPr lang="es-ES" sz="2400" dirty="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rPr>
              <a:t>empresas certificadas </a:t>
            </a:r>
            <a:r>
              <a:rPr lang="es-ES" sz="2400" dirty="0" smtClean="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rPr>
              <a:t>s</a:t>
            </a:r>
            <a:r>
              <a:rPr lang="es-ES" sz="2400" dirty="0" smtClean="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rPr>
              <a:t>e </a:t>
            </a:r>
            <a:r>
              <a:rPr lang="es-ES" sz="2400" dirty="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rPr>
              <a:t>agregan a </a:t>
            </a:r>
            <a:r>
              <a:rPr lang="es-ES" sz="2400" dirty="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rPr>
              <a:t>las bases de datos públicamente accesibles, para que les den una mayor visibilidad y publicidad </a:t>
            </a:r>
            <a:r>
              <a:rPr lang="es-ES" sz="2400" dirty="0" smtClean="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rPr>
              <a:t>con </a:t>
            </a:r>
            <a:r>
              <a:rPr lang="es-ES" sz="2400" dirty="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rPr>
              <a:t>otras empresas. </a:t>
            </a:r>
            <a:endParaRPr lang="es-ES" sz="2400" dirty="0" smtClean="0">
              <a:solidFill>
                <a:schemeClr val="tx1">
                  <a:lumMod val="95000"/>
                </a:schemeClr>
              </a:solidFill>
              <a:latin typeface="Tw Cen MT" panose="020B0602020104020603" pitchFamily="34" charset="0"/>
              <a:ea typeface="Times New Roman" panose="02020603050405020304" pitchFamily="18" charset="0"/>
              <a:cs typeface="Times New Roman" panose="02020603050405020304" pitchFamily="18" charset="0"/>
            </a:endParaRPr>
          </a:p>
          <a:p>
            <a:pPr>
              <a:spcAft>
                <a:spcPts val="800"/>
              </a:spcAft>
            </a:pPr>
            <a:r>
              <a:rPr lang="es-ES" sz="2400" dirty="0" smtClean="0">
                <a:solidFill>
                  <a:schemeClr val="tx1">
                    <a:lumMod val="95000"/>
                  </a:schemeClr>
                </a:solidFill>
                <a:latin typeface="Tw Cen MT" panose="020B0602020104020603" pitchFamily="34" charset="0"/>
                <a:ea typeface="Calibri" panose="020F0502020204030204" pitchFamily="34" charset="0"/>
                <a:cs typeface="Times New Roman" panose="02020603050405020304" pitchFamily="18" charset="0"/>
              </a:rPr>
              <a:t>Los </a:t>
            </a:r>
            <a:r>
              <a:rPr lang="es-ES" sz="2400" dirty="0">
                <a:solidFill>
                  <a:schemeClr val="tx1">
                    <a:lumMod val="95000"/>
                  </a:schemeClr>
                </a:solidFill>
                <a:latin typeface="Tw Cen MT" panose="020B0602020104020603" pitchFamily="34" charset="0"/>
                <a:ea typeface="Calibri" panose="020F0502020204030204" pitchFamily="34" charset="0"/>
                <a:cs typeface="Times New Roman" panose="02020603050405020304" pitchFamily="18" charset="0"/>
              </a:rPr>
              <a:t>programas de La Oficina de Empresas Propiedad de Minorías y Mujeres (MWBE) pueden proveer oportunidades para conferencias y oportunidades para establecer contactos de negocios. Algunos programas ofrecen talleres de desarrollo, capacitación, y cursos a empresas certificadas. </a:t>
            </a:r>
            <a:endParaRPr lang="en-US" sz="2400" dirty="0">
              <a:solidFill>
                <a:schemeClr val="tx1">
                  <a:lumMod val="95000"/>
                </a:schemeClr>
              </a:solidFill>
            </a:endParaRPr>
          </a:p>
        </p:txBody>
      </p:sp>
      <p:sp>
        <p:nvSpPr>
          <p:cNvPr id="5" name="TextBox 4"/>
          <p:cNvSpPr txBox="1"/>
          <p:nvPr/>
        </p:nvSpPr>
        <p:spPr>
          <a:xfrm>
            <a:off x="5288070" y="5601173"/>
            <a:ext cx="6679844" cy="1200329"/>
          </a:xfrm>
          <a:prstGeom prst="rect">
            <a:avLst/>
          </a:prstGeom>
          <a:noFill/>
        </p:spPr>
        <p:txBody>
          <a:bodyPr wrap="square" rtlCol="0">
            <a:spAutoFit/>
          </a:bodyPr>
          <a:lstStyle/>
          <a:p>
            <a:pPr algn="ctr"/>
            <a:r>
              <a:rPr lang="es-ES" i="1" dirty="0">
                <a:latin typeface="Tw Cen MT" panose="020B0602020104020603" pitchFamily="34" charset="0"/>
                <a:ea typeface="Times New Roman" panose="02020603050405020304" pitchFamily="18" charset="0"/>
                <a:cs typeface="Times New Roman" panose="02020603050405020304" pitchFamily="18" charset="0"/>
              </a:rPr>
              <a:t>	Los beneficios son diferentes en cada estado, pero en general, la certificación de La Oficina de Empresas Propiedad de Minorías y Mujeres (MWBE) les da a empresas la capacidad de alcanzar una red más amplia de clientes, contratos, y </a:t>
            </a:r>
            <a:r>
              <a:rPr lang="es-ES" i="1" dirty="0" smtClean="0">
                <a:latin typeface="Tw Cen MT" panose="020B0602020104020603" pitchFamily="34" charset="0"/>
                <a:ea typeface="Times New Roman" panose="02020603050405020304" pitchFamily="18" charset="0"/>
                <a:cs typeface="Times New Roman" panose="02020603050405020304" pitchFamily="18" charset="0"/>
              </a:rPr>
              <a:t>recursos.</a:t>
            </a:r>
            <a:endParaRPr lang="en-US" dirty="0">
              <a:latin typeface="Tw Cen MT" panose="020B0602020104020603" pitchFamily="34" charset="0"/>
              <a:ea typeface="Calibri" panose="020F0502020204030204" pitchFamily="34" charset="0"/>
              <a:cs typeface="Times New Roman" panose="02020603050405020304" pitchFamily="18" charset="0"/>
            </a:endParaRPr>
          </a:p>
        </p:txBody>
      </p:sp>
      <p:sp>
        <p:nvSpPr>
          <p:cNvPr id="7" name="Title 1"/>
          <p:cNvSpPr>
            <a:spLocks noGrp="1"/>
          </p:cNvSpPr>
          <p:nvPr>
            <p:ph type="title"/>
          </p:nvPr>
        </p:nvSpPr>
        <p:spPr>
          <a:xfrm>
            <a:off x="5477967" y="237922"/>
            <a:ext cx="4653642" cy="877455"/>
          </a:xfrm>
        </p:spPr>
        <p:txBody>
          <a:bodyPr>
            <a:normAutofit fontScale="90000"/>
          </a:bodyPr>
          <a:lstStyle/>
          <a:p>
            <a:r>
              <a:rPr lang="es-419" dirty="0"/>
              <a:t> </a:t>
            </a:r>
            <a:r>
              <a:rPr lang="es-419" i="1" dirty="0"/>
              <a:t>¿Para qué obtener una </a:t>
            </a:r>
            <a:r>
              <a:rPr lang="es-419" i="1" dirty="0" smtClean="0"/>
              <a:t>certificación?</a:t>
            </a:r>
            <a:endParaRPr lang="en-US" i="1" dirty="0"/>
          </a:p>
        </p:txBody>
      </p:sp>
      <p:pic>
        <p:nvPicPr>
          <p:cNvPr id="2" name="Picture 2" descr="https://www.mwbe-enterprises.com/wp-content/uploads/2017/09/02_mbe_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1452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764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158A8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050" y="987622"/>
            <a:ext cx="7792173" cy="5701319"/>
          </a:xfrm>
        </p:spPr>
        <p:txBody>
          <a:bodyPr>
            <a:normAutofit lnSpcReduction="10000"/>
          </a:bodyPr>
          <a:lstStyle/>
          <a:p>
            <a:r>
              <a:rPr lang="es-ES" sz="2800" dirty="0" smtClean="0">
                <a:solidFill>
                  <a:schemeClr val="tx1"/>
                </a:solidFill>
                <a:latin typeface="Tw Cen MT" panose="020B0602020104020603" pitchFamily="34" charset="0"/>
              </a:rPr>
              <a:t>Muchas </a:t>
            </a:r>
            <a:r>
              <a:rPr lang="es-ES" sz="2800" dirty="0">
                <a:solidFill>
                  <a:schemeClr val="tx1"/>
                </a:solidFill>
                <a:latin typeface="Tw Cen MT" panose="020B0602020104020603" pitchFamily="34" charset="0"/>
              </a:rPr>
              <a:t>grandes empresas tienen programas de diversidad de suministro para promover oportunidades para proveedores diversos (tal como las empresas propiedad de minorías y mujeres (MWBE</a:t>
            </a:r>
            <a:r>
              <a:rPr lang="es-ES" sz="2800" dirty="0" smtClean="0">
                <a:solidFill>
                  <a:schemeClr val="tx1"/>
                </a:solidFill>
                <a:latin typeface="Tw Cen MT" panose="020B0602020104020603" pitchFamily="34" charset="0"/>
              </a:rPr>
              <a:t>)). </a:t>
            </a:r>
            <a:endParaRPr lang="es-ES" sz="2800" dirty="0" smtClean="0">
              <a:solidFill>
                <a:schemeClr val="tx1"/>
              </a:solidFill>
              <a:latin typeface="Tw Cen MT" panose="020B0602020104020603" pitchFamily="34" charset="0"/>
            </a:endParaRPr>
          </a:p>
          <a:p>
            <a:r>
              <a:rPr lang="es-ES" sz="2800" dirty="0" smtClean="0">
                <a:solidFill>
                  <a:schemeClr val="tx1"/>
                </a:solidFill>
                <a:latin typeface="Tw Cen MT" panose="020B0602020104020603" pitchFamily="34" charset="0"/>
              </a:rPr>
              <a:t>Esto </a:t>
            </a:r>
            <a:r>
              <a:rPr lang="es-ES" sz="2800" dirty="0">
                <a:solidFill>
                  <a:schemeClr val="tx1"/>
                </a:solidFill>
                <a:latin typeface="Tw Cen MT" panose="020B0602020104020603" pitchFamily="34" charset="0"/>
              </a:rPr>
              <a:t>ayuda en la diversificación y el fortalecimiento de las cadenas de suministro de esas grandes empresas. También esto fomenta la innovación y motiva la expansión de la empresa</a:t>
            </a:r>
            <a:r>
              <a:rPr lang="es-ES" sz="2800" dirty="0" smtClean="0">
                <a:solidFill>
                  <a:schemeClr val="tx1"/>
                </a:solidFill>
                <a:latin typeface="Tw Cen MT" panose="020B0602020104020603" pitchFamily="34" charset="0"/>
              </a:rPr>
              <a:t>.</a:t>
            </a:r>
          </a:p>
          <a:p>
            <a:r>
              <a:rPr lang="en-US" sz="2800" b="1" dirty="0" err="1" smtClean="0">
                <a:solidFill>
                  <a:srgbClr val="394E57"/>
                </a:solidFill>
                <a:latin typeface="Tw Cen MT" panose="020B0602020104020603" pitchFamily="34" charset="0"/>
              </a:rPr>
              <a:t>Impactos</a:t>
            </a:r>
            <a:r>
              <a:rPr lang="en-US" sz="2800" b="1" dirty="0" smtClean="0">
                <a:solidFill>
                  <a:srgbClr val="394E57"/>
                </a:solidFill>
                <a:latin typeface="Tw Cen MT" panose="020B0602020104020603" pitchFamily="34" charset="0"/>
              </a:rPr>
              <a:t> </a:t>
            </a:r>
            <a:r>
              <a:rPr lang="en-US" sz="2800" b="1" dirty="0" err="1">
                <a:solidFill>
                  <a:srgbClr val="394E57"/>
                </a:solidFill>
                <a:latin typeface="Tw Cen MT" panose="020B0602020104020603" pitchFamily="34" charset="0"/>
              </a:rPr>
              <a:t>económicos</a:t>
            </a:r>
            <a:r>
              <a:rPr lang="en-US" sz="2800" b="1" dirty="0">
                <a:solidFill>
                  <a:srgbClr val="394E57"/>
                </a:solidFill>
                <a:latin typeface="Tw Cen MT" panose="020B0602020104020603" pitchFamily="34" charset="0"/>
              </a:rPr>
              <a:t>: </a:t>
            </a:r>
            <a:r>
              <a:rPr lang="es-ES" sz="2800" dirty="0">
                <a:solidFill>
                  <a:schemeClr val="tx1"/>
                </a:solidFill>
                <a:latin typeface="Tw Cen MT" panose="020B0602020104020603" pitchFamily="34" charset="0"/>
              </a:rPr>
              <a:t>la creación de trabajos, sueldos aumentados, e ingresos tributarios aumentados que apoyan las economías y comunidades locales.</a:t>
            </a:r>
            <a:endParaRPr lang="en-US" dirty="0"/>
          </a:p>
        </p:txBody>
      </p:sp>
      <p:sp>
        <p:nvSpPr>
          <p:cNvPr id="6" name="TextBox 5"/>
          <p:cNvSpPr txBox="1"/>
          <p:nvPr/>
        </p:nvSpPr>
        <p:spPr>
          <a:xfrm>
            <a:off x="526605" y="390890"/>
            <a:ext cx="7758586" cy="646331"/>
          </a:xfrm>
          <a:prstGeom prst="rect">
            <a:avLst/>
          </a:prstGeom>
          <a:noFill/>
        </p:spPr>
        <p:txBody>
          <a:bodyPr wrap="square" rtlCol="0">
            <a:spAutoFit/>
          </a:bodyPr>
          <a:lstStyle/>
          <a:p>
            <a:r>
              <a:rPr lang="en-US" sz="3600" i="1" dirty="0" err="1">
                <a:latin typeface="Tw Cen MT" panose="020B0602020104020603" pitchFamily="34" charset="0"/>
              </a:rPr>
              <a:t>Empresa</a:t>
            </a:r>
            <a:r>
              <a:rPr lang="en-US" sz="3600" i="1" dirty="0">
                <a:latin typeface="Tw Cen MT" panose="020B0602020104020603" pitchFamily="34" charset="0"/>
              </a:rPr>
              <a:t> a </a:t>
            </a:r>
            <a:r>
              <a:rPr lang="en-US" sz="3600" i="1" dirty="0" err="1">
                <a:latin typeface="Tw Cen MT" panose="020B0602020104020603" pitchFamily="34" charset="0"/>
              </a:rPr>
              <a:t>Empresa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223" y="2743199"/>
            <a:ext cx="4065462" cy="5090793"/>
          </a:xfrm>
          <a:prstGeom prst="rect">
            <a:avLst/>
          </a:prstGeom>
        </p:spPr>
      </p:pic>
    </p:spTree>
    <p:extLst>
      <p:ext uri="{BB962C8B-B14F-4D97-AF65-F5344CB8AC3E}">
        <p14:creationId xmlns:p14="http://schemas.microsoft.com/office/powerpoint/2010/main" val="1317359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94E5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588" y="0"/>
            <a:ext cx="3939842" cy="6858000"/>
          </a:xfrm>
        </p:spPr>
        <p:txBody>
          <a:bodyPr>
            <a:normAutofit/>
          </a:bodyPr>
          <a:lstStyle/>
          <a:p>
            <a:pPr marL="0" indent="0" algn="ctr">
              <a:buNone/>
            </a:pPr>
            <a:r>
              <a:rPr lang="es-419" sz="3600" i="1" dirty="0" smtClean="0">
                <a:solidFill>
                  <a:schemeClr val="tx1"/>
                </a:solidFill>
                <a:latin typeface="Tw Cen MT" panose="020B0602020104020603" pitchFamily="34" charset="0"/>
              </a:rPr>
              <a:t>EL PROGRAMA MWBE DE LA MUNICIPALIDAD DE CHARLESTON  </a:t>
            </a:r>
          </a:p>
          <a:p>
            <a:pPr marL="0" indent="0" algn="ctr">
              <a:buNone/>
            </a:pPr>
            <a:r>
              <a:rPr lang="es-419" sz="3600" i="1" dirty="0" smtClean="0">
                <a:solidFill>
                  <a:schemeClr val="tx1"/>
                </a:solidFill>
                <a:latin typeface="Tw Cen MT" panose="020B0602020104020603" pitchFamily="34" charset="0"/>
              </a:rPr>
              <a:t>&amp; </a:t>
            </a:r>
          </a:p>
          <a:p>
            <a:pPr marL="0" indent="0" algn="ctr">
              <a:buNone/>
            </a:pPr>
            <a:r>
              <a:rPr lang="es-419" sz="3600" i="1" dirty="0" smtClean="0">
                <a:solidFill>
                  <a:schemeClr val="tx1"/>
                </a:solidFill>
                <a:latin typeface="Tw Cen MT" panose="020B0602020104020603" pitchFamily="34" charset="0"/>
              </a:rPr>
              <a:t>EL PROCESO DE CERTIFICACIÓN </a:t>
            </a:r>
            <a:endParaRPr lang="es-419" sz="3600" i="1" dirty="0">
              <a:solidFill>
                <a:schemeClr val="tx1"/>
              </a:solidFill>
              <a:latin typeface="Tw Cen MT" panose="020B0602020104020603" pitchFamily="34" charset="0"/>
            </a:endParaRPr>
          </a:p>
        </p:txBody>
      </p:sp>
      <p:pic>
        <p:nvPicPr>
          <p:cNvPr id="8" name="Picture 7"/>
          <p:cNvPicPr>
            <a:picLocks noChangeAspect="1"/>
          </p:cNvPicPr>
          <p:nvPr/>
        </p:nvPicPr>
        <p:blipFill>
          <a:blip r:embed="rId2"/>
          <a:stretch>
            <a:fillRect/>
          </a:stretch>
        </p:blipFill>
        <p:spPr>
          <a:xfrm>
            <a:off x="5265019" y="0"/>
            <a:ext cx="6926981" cy="6902606"/>
          </a:xfrm>
          <a:prstGeom prst="rect">
            <a:avLst/>
          </a:prstGeom>
        </p:spPr>
      </p:pic>
    </p:spTree>
    <p:extLst>
      <p:ext uri="{BB962C8B-B14F-4D97-AF65-F5344CB8AC3E}">
        <p14:creationId xmlns:p14="http://schemas.microsoft.com/office/powerpoint/2010/main" val="928304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58A8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712" y="429421"/>
            <a:ext cx="8321039" cy="529684"/>
          </a:xfrm>
        </p:spPr>
        <p:txBody>
          <a:bodyPr>
            <a:noAutofit/>
          </a:bodyPr>
          <a:lstStyle/>
          <a:p>
            <a:r>
              <a:rPr lang="es-ES" sz="3600" i="1" dirty="0">
                <a:latin typeface="Tw Cen MT" panose="020B0602020104020603" pitchFamily="34" charset="0"/>
              </a:rPr>
              <a:t>Quién puede solicitar y cómo </a:t>
            </a:r>
            <a:endParaRPr lang="en-US" sz="3600" i="1" dirty="0">
              <a:latin typeface="Tw Cen MT" panose="020B0602020104020603" pitchFamily="34" charset="0"/>
            </a:endParaRPr>
          </a:p>
        </p:txBody>
      </p:sp>
      <p:sp>
        <p:nvSpPr>
          <p:cNvPr id="3" name="Subtitle 2"/>
          <p:cNvSpPr>
            <a:spLocks noGrp="1"/>
          </p:cNvSpPr>
          <p:nvPr>
            <p:ph type="subTitle" idx="1"/>
          </p:nvPr>
        </p:nvSpPr>
        <p:spPr>
          <a:xfrm>
            <a:off x="630697" y="429421"/>
            <a:ext cx="10686092" cy="5757337"/>
          </a:xfrm>
        </p:spPr>
        <p:txBody>
          <a:bodyPr>
            <a:noAutofit/>
          </a:bodyPr>
          <a:lstStyle/>
          <a:p>
            <a:pPr marL="342900" indent="-342900">
              <a:buFont typeface="Arial" panose="020B0604020202020204" pitchFamily="34" charset="0"/>
              <a:buChar char="•"/>
            </a:pPr>
            <a:endParaRPr lang="en-US" sz="2400" b="1" dirty="0" smtClean="0">
              <a:solidFill>
                <a:schemeClr val="bg1"/>
              </a:solidFill>
            </a:endParaRPr>
          </a:p>
          <a:p>
            <a:pPr marL="457200" indent="-457200">
              <a:buFont typeface="Arial" panose="020B0604020202020204" pitchFamily="34" charset="0"/>
              <a:buChar char="•"/>
            </a:pPr>
            <a:r>
              <a:rPr lang="es-ES" sz="3100" dirty="0">
                <a:solidFill>
                  <a:schemeClr val="tx1">
                    <a:lumMod val="95000"/>
                  </a:schemeClr>
                </a:solidFill>
                <a:latin typeface="Tw Cen MT" panose="020B0602020104020603" pitchFamily="34" charset="0"/>
              </a:rPr>
              <a:t>Empresas propiedad de Minorías (raza/etnicidad) y Empresas propiedad de </a:t>
            </a:r>
            <a:r>
              <a:rPr lang="es-ES" sz="3100" dirty="0" smtClean="0">
                <a:solidFill>
                  <a:schemeClr val="tx1">
                    <a:lumMod val="95000"/>
                  </a:schemeClr>
                </a:solidFill>
                <a:latin typeface="Tw Cen MT" panose="020B0602020104020603" pitchFamily="34" charset="0"/>
              </a:rPr>
              <a:t>Mujeres</a:t>
            </a:r>
          </a:p>
          <a:p>
            <a:pPr marL="457200" indent="-457200">
              <a:buFont typeface="Arial" panose="020B0604020202020204" pitchFamily="34" charset="0"/>
              <a:buChar char="•"/>
            </a:pPr>
            <a:r>
              <a:rPr lang="es-ES" sz="3100" dirty="0">
                <a:solidFill>
                  <a:schemeClr val="tx1">
                    <a:lumMod val="95000"/>
                  </a:schemeClr>
                </a:solidFill>
                <a:latin typeface="Tw Cen MT" panose="020B0602020104020603" pitchFamily="34" charset="0"/>
              </a:rPr>
              <a:t>Empresas con fines de </a:t>
            </a:r>
            <a:r>
              <a:rPr lang="es-ES" sz="3100" dirty="0" smtClean="0">
                <a:solidFill>
                  <a:schemeClr val="tx1">
                    <a:lumMod val="95000"/>
                  </a:schemeClr>
                </a:solidFill>
                <a:latin typeface="Tw Cen MT" panose="020B0602020104020603" pitchFamily="34" charset="0"/>
              </a:rPr>
              <a:t>lucro</a:t>
            </a:r>
          </a:p>
          <a:p>
            <a:pPr marL="457200" indent="-457200">
              <a:buFont typeface="Arial" panose="020B0604020202020204" pitchFamily="34" charset="0"/>
              <a:buChar char="•"/>
            </a:pPr>
            <a:r>
              <a:rPr lang="es-ES" sz="3100" dirty="0">
                <a:solidFill>
                  <a:schemeClr val="tx1">
                    <a:lumMod val="95000"/>
                  </a:schemeClr>
                </a:solidFill>
                <a:latin typeface="Tw Cen MT" panose="020B0602020104020603" pitchFamily="34" charset="0"/>
              </a:rPr>
              <a:t>El/la solicitante debe ser dueño de al menos </a:t>
            </a:r>
            <a:r>
              <a:rPr lang="en-US" sz="3100" b="1" dirty="0" smtClean="0">
                <a:solidFill>
                  <a:srgbClr val="394E57"/>
                </a:solidFill>
                <a:latin typeface="Tw Cen MT" panose="020B0602020104020603" pitchFamily="34" charset="0"/>
              </a:rPr>
              <a:t>51</a:t>
            </a:r>
            <a:r>
              <a:rPr lang="en-US" sz="3100" b="1" dirty="0">
                <a:solidFill>
                  <a:srgbClr val="394E57"/>
                </a:solidFill>
                <a:latin typeface="Tw Cen MT" panose="020B0602020104020603" pitchFamily="34" charset="0"/>
              </a:rPr>
              <a:t>% de la </a:t>
            </a:r>
            <a:r>
              <a:rPr lang="en-US" sz="3100" b="1" dirty="0" err="1">
                <a:solidFill>
                  <a:srgbClr val="394E57"/>
                </a:solidFill>
                <a:latin typeface="Tw Cen MT" panose="020B0602020104020603" pitchFamily="34" charset="0"/>
              </a:rPr>
              <a:t>empresa</a:t>
            </a:r>
            <a:endParaRPr lang="en-US" sz="3100" dirty="0" smtClean="0">
              <a:solidFill>
                <a:schemeClr val="tx1">
                  <a:lumMod val="95000"/>
                </a:schemeClr>
              </a:solidFill>
              <a:latin typeface="Tw Cen MT" panose="020B0602020104020603" pitchFamily="34" charset="0"/>
            </a:endParaRPr>
          </a:p>
          <a:p>
            <a:pPr marL="457200" indent="-457200">
              <a:buFont typeface="Arial" panose="020B0604020202020204" pitchFamily="34" charset="0"/>
              <a:buChar char="•"/>
            </a:pPr>
            <a:r>
              <a:rPr lang="es-ES" sz="3100" dirty="0">
                <a:solidFill>
                  <a:schemeClr val="tx1">
                    <a:lumMod val="95000"/>
                  </a:schemeClr>
                </a:solidFill>
                <a:latin typeface="Tw Cen MT" panose="020B0602020104020603" pitchFamily="34" charset="0"/>
              </a:rPr>
              <a:t>Debe demostrar control “real y sustancial” de la operación diaria de la </a:t>
            </a:r>
            <a:r>
              <a:rPr lang="es-ES" sz="3100" dirty="0" smtClean="0">
                <a:solidFill>
                  <a:schemeClr val="tx1">
                    <a:lumMod val="95000"/>
                  </a:schemeClr>
                </a:solidFill>
                <a:latin typeface="Tw Cen MT" panose="020B0602020104020603" pitchFamily="34" charset="0"/>
              </a:rPr>
              <a:t>empresa</a:t>
            </a:r>
          </a:p>
          <a:p>
            <a:pPr marL="457200" indent="-457200">
              <a:buFont typeface="Arial" panose="020B0604020202020204" pitchFamily="34" charset="0"/>
              <a:buChar char="•"/>
            </a:pPr>
            <a:r>
              <a:rPr lang="es-ES" sz="3100" dirty="0">
                <a:solidFill>
                  <a:schemeClr val="tx1">
                    <a:lumMod val="95000"/>
                  </a:schemeClr>
                </a:solidFill>
                <a:latin typeface="Tw Cen MT" panose="020B0602020104020603" pitchFamily="34" charset="0"/>
              </a:rPr>
              <a:t>Debe haber estado operando la empresa por lo menos 2 años </a:t>
            </a:r>
            <a:endParaRPr lang="es-ES" sz="3100" dirty="0" smtClean="0">
              <a:solidFill>
                <a:schemeClr val="tx1">
                  <a:lumMod val="95000"/>
                </a:schemeClr>
              </a:solidFill>
              <a:latin typeface="Tw Cen MT" panose="020B0602020104020603" pitchFamily="34" charset="0"/>
            </a:endParaRPr>
          </a:p>
          <a:p>
            <a:pPr marL="457200" indent="-457200">
              <a:buFont typeface="Arial" panose="020B0604020202020204" pitchFamily="34" charset="0"/>
              <a:buChar char="•"/>
            </a:pPr>
            <a:r>
              <a:rPr lang="es-ES" sz="3100" dirty="0">
                <a:solidFill>
                  <a:schemeClr val="tx1">
                    <a:lumMod val="95000"/>
                  </a:schemeClr>
                </a:solidFill>
                <a:latin typeface="Tw Cen MT" panose="020B0602020104020603" pitchFamily="34" charset="0"/>
              </a:rPr>
              <a:t>Debe completar la solicitud de certificación con los documentos aceptables </a:t>
            </a:r>
            <a:endParaRPr lang="en-US" sz="3100" dirty="0">
              <a:solidFill>
                <a:schemeClr val="tx1">
                  <a:lumMod val="95000"/>
                </a:schemeClr>
              </a:solidFill>
              <a:latin typeface="Tw Cen MT" panose="020B0602020104020603" pitchFamily="34" charset="0"/>
            </a:endParaRPr>
          </a:p>
        </p:txBody>
      </p:sp>
    </p:spTree>
    <p:extLst>
      <p:ext uri="{BB962C8B-B14F-4D97-AF65-F5344CB8AC3E}">
        <p14:creationId xmlns:p14="http://schemas.microsoft.com/office/powerpoint/2010/main" val="212497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94E5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1881" t="1215" r="541" b="-92"/>
          <a:stretch/>
        </p:blipFill>
        <p:spPr>
          <a:xfrm>
            <a:off x="6392624" y="0"/>
            <a:ext cx="5511338" cy="6858000"/>
          </a:xfrm>
          <a:prstGeom prst="rect">
            <a:avLst/>
          </a:prstGeom>
        </p:spPr>
      </p:pic>
      <p:pic>
        <p:nvPicPr>
          <p:cNvPr id="10" name="Picture 9"/>
          <p:cNvPicPr>
            <a:picLocks noChangeAspect="1"/>
          </p:cNvPicPr>
          <p:nvPr/>
        </p:nvPicPr>
        <p:blipFill rotWithShape="1">
          <a:blip r:embed="rId4"/>
          <a:srcRect t="1360" b="1229"/>
          <a:stretch/>
        </p:blipFill>
        <p:spPr>
          <a:xfrm>
            <a:off x="628650" y="0"/>
            <a:ext cx="5505450" cy="6858000"/>
          </a:xfrm>
          <a:prstGeom prst="rect">
            <a:avLst/>
          </a:prstGeom>
        </p:spPr>
      </p:pic>
    </p:spTree>
    <p:extLst>
      <p:ext uri="{BB962C8B-B14F-4D97-AF65-F5344CB8AC3E}">
        <p14:creationId xmlns:p14="http://schemas.microsoft.com/office/powerpoint/2010/main" val="261976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94E5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033" t="32503" r="3221" b="1229"/>
          <a:stretch/>
        </p:blipFill>
        <p:spPr>
          <a:xfrm>
            <a:off x="4672485" y="0"/>
            <a:ext cx="7519516" cy="6858000"/>
          </a:xfrm>
          <a:prstGeom prst="rect">
            <a:avLst/>
          </a:prstGeom>
        </p:spPr>
      </p:pic>
      <p:sp>
        <p:nvSpPr>
          <p:cNvPr id="5" name="Title 1"/>
          <p:cNvSpPr txBox="1">
            <a:spLocks/>
          </p:cNvSpPr>
          <p:nvPr/>
        </p:nvSpPr>
        <p:spPr>
          <a:xfrm>
            <a:off x="432079" y="268648"/>
            <a:ext cx="3231694" cy="52968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i="1" dirty="0">
                <a:latin typeface="Tw Cen MT" panose="020B0602020104020603" pitchFamily="34" charset="0"/>
              </a:rPr>
              <a:t>La </a:t>
            </a:r>
            <a:r>
              <a:rPr lang="en-US" sz="4000" i="1" dirty="0" err="1">
                <a:latin typeface="Tw Cen MT" panose="020B0602020104020603" pitchFamily="34" charset="0"/>
              </a:rPr>
              <a:t>Solicitud</a:t>
            </a:r>
            <a:r>
              <a:rPr lang="en-US" sz="4000" i="1" dirty="0">
                <a:latin typeface="Tw Cen MT" panose="020B0602020104020603" pitchFamily="34" charset="0"/>
              </a:rPr>
              <a:t> </a:t>
            </a:r>
          </a:p>
        </p:txBody>
      </p:sp>
      <p:sp>
        <p:nvSpPr>
          <p:cNvPr id="6" name="TextBox 5"/>
          <p:cNvSpPr txBox="1"/>
          <p:nvPr/>
        </p:nvSpPr>
        <p:spPr>
          <a:xfrm>
            <a:off x="432079" y="1647930"/>
            <a:ext cx="3918857" cy="4093428"/>
          </a:xfrm>
          <a:prstGeom prst="rect">
            <a:avLst/>
          </a:prstGeom>
          <a:noFill/>
        </p:spPr>
        <p:txBody>
          <a:bodyPr wrap="square" rtlCol="0">
            <a:spAutoFit/>
          </a:bodyPr>
          <a:lstStyle/>
          <a:p>
            <a:r>
              <a:rPr lang="en-US" sz="3600" b="1" dirty="0" err="1">
                <a:solidFill>
                  <a:srgbClr val="FFFFFF"/>
                </a:solidFill>
                <a:latin typeface="Tw Cen MT" panose="020B0602020104020603" pitchFamily="34" charset="0"/>
              </a:rPr>
              <a:t>Artículos</a:t>
            </a:r>
            <a:r>
              <a:rPr lang="en-US" sz="3600" b="1" dirty="0">
                <a:solidFill>
                  <a:srgbClr val="FFFFFF"/>
                </a:solidFill>
                <a:latin typeface="Tw Cen MT" panose="020B0602020104020603" pitchFamily="34" charset="0"/>
              </a:rPr>
              <a:t> Claves</a:t>
            </a:r>
            <a:r>
              <a:rPr lang="en-US" sz="3600" b="1" dirty="0" smtClean="0">
                <a:solidFill>
                  <a:srgbClr val="FFFFFF"/>
                </a:solidFill>
                <a:latin typeface="Tw Cen MT" panose="020B0602020104020603" pitchFamily="34" charset="0"/>
              </a:rPr>
              <a:t>:</a:t>
            </a:r>
          </a:p>
          <a:p>
            <a:pPr marL="457200" indent="-457200">
              <a:buFont typeface="Arial" panose="020B0604020202020204" pitchFamily="34" charset="0"/>
              <a:buChar char="•"/>
            </a:pPr>
            <a:r>
              <a:rPr lang="en-US" sz="2800" dirty="0" err="1" smtClean="0">
                <a:latin typeface="Tw Cen MT" panose="020B0602020104020603" pitchFamily="34" charset="0"/>
              </a:rPr>
              <a:t>Tipo</a:t>
            </a:r>
            <a:r>
              <a:rPr lang="en-US" sz="2800" dirty="0" smtClean="0">
                <a:latin typeface="Tw Cen MT" panose="020B0602020104020603" pitchFamily="34" charset="0"/>
              </a:rPr>
              <a:t> </a:t>
            </a:r>
            <a:r>
              <a:rPr lang="en-US" sz="2800" dirty="0">
                <a:latin typeface="Tw Cen MT" panose="020B0602020104020603" pitchFamily="34" charset="0"/>
              </a:rPr>
              <a:t>de </a:t>
            </a:r>
            <a:r>
              <a:rPr lang="en-US" sz="2800" dirty="0" err="1" smtClean="0">
                <a:latin typeface="Tw Cen MT" panose="020B0602020104020603" pitchFamily="34" charset="0"/>
              </a:rPr>
              <a:t>empresa</a:t>
            </a:r>
            <a:endParaRPr lang="en-US" sz="2800" dirty="0" smtClean="0">
              <a:latin typeface="Tw Cen MT" panose="020B0602020104020603" pitchFamily="34" charset="0"/>
            </a:endParaRPr>
          </a:p>
          <a:p>
            <a:pPr marL="457200" indent="-457200">
              <a:buFont typeface="Arial" panose="020B0604020202020204" pitchFamily="34" charset="0"/>
              <a:buChar char="•"/>
            </a:pPr>
            <a:r>
              <a:rPr lang="es-ES" sz="2800" dirty="0" smtClean="0">
                <a:latin typeface="Tw Cen MT" panose="020B0602020104020603" pitchFamily="34" charset="0"/>
              </a:rPr>
              <a:t>Número </a:t>
            </a:r>
            <a:r>
              <a:rPr lang="es-ES" sz="2800" dirty="0">
                <a:latin typeface="Tw Cen MT" panose="020B0602020104020603" pitchFamily="34" charset="0"/>
              </a:rPr>
              <a:t>de Identificación para el Impuesto </a:t>
            </a:r>
            <a:r>
              <a:rPr lang="es-ES" sz="2800" dirty="0" smtClean="0">
                <a:latin typeface="Tw Cen MT" panose="020B0602020104020603" pitchFamily="34" charset="0"/>
              </a:rPr>
              <a:t>Federal (EIN)</a:t>
            </a:r>
            <a:endParaRPr lang="es-ES" sz="2800" dirty="0" smtClean="0">
              <a:latin typeface="Tw Cen MT" panose="020B0602020104020603" pitchFamily="34" charset="0"/>
            </a:endParaRPr>
          </a:p>
          <a:p>
            <a:pPr marL="457200" indent="-457200">
              <a:buFont typeface="Arial" panose="020B0604020202020204" pitchFamily="34" charset="0"/>
              <a:buChar char="•"/>
            </a:pPr>
            <a:r>
              <a:rPr lang="en-US" sz="2800" dirty="0" err="1" smtClean="0">
                <a:latin typeface="Tw Cen MT" panose="020B0602020104020603" pitchFamily="34" charset="0"/>
              </a:rPr>
              <a:t>Códigos</a:t>
            </a:r>
            <a:r>
              <a:rPr lang="en-US" sz="2800" dirty="0" smtClean="0">
                <a:latin typeface="Tw Cen MT" panose="020B0602020104020603" pitchFamily="34" charset="0"/>
              </a:rPr>
              <a:t> </a:t>
            </a:r>
            <a:r>
              <a:rPr lang="en-US" sz="2800" dirty="0">
                <a:latin typeface="Tw Cen MT" panose="020B0602020104020603" pitchFamily="34" charset="0"/>
              </a:rPr>
              <a:t>de </a:t>
            </a:r>
            <a:r>
              <a:rPr lang="en-US" sz="2800" dirty="0" smtClean="0">
                <a:latin typeface="Tw Cen MT" panose="020B0602020104020603" pitchFamily="34" charset="0"/>
              </a:rPr>
              <a:t>SCIAN/NAICS</a:t>
            </a:r>
          </a:p>
          <a:p>
            <a:pPr marL="457200" indent="-457200">
              <a:buFont typeface="Arial" panose="020B0604020202020204" pitchFamily="34" charset="0"/>
              <a:buChar char="•"/>
            </a:pPr>
            <a:r>
              <a:rPr lang="es-ES" sz="2800" dirty="0" smtClean="0">
                <a:latin typeface="Tw Cen MT" panose="020B0602020104020603" pitchFamily="34" charset="0"/>
              </a:rPr>
              <a:t>Descripción </a:t>
            </a:r>
            <a:r>
              <a:rPr lang="es-ES" sz="2800" dirty="0">
                <a:latin typeface="Tw Cen MT" panose="020B0602020104020603" pitchFamily="34" charset="0"/>
              </a:rPr>
              <a:t>Breve de la Empresa</a:t>
            </a:r>
            <a:endParaRPr lang="en-US" sz="2800" dirty="0">
              <a:latin typeface="Tw Cen MT" panose="020B0602020104020603" pitchFamily="34" charset="0"/>
            </a:endParaRPr>
          </a:p>
        </p:txBody>
      </p:sp>
    </p:spTree>
    <p:extLst>
      <p:ext uri="{BB962C8B-B14F-4D97-AF65-F5344CB8AC3E}">
        <p14:creationId xmlns:p14="http://schemas.microsoft.com/office/powerpoint/2010/main" val="1123719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5901</TotalTime>
  <Words>1495</Words>
  <Application>Microsoft Office PowerPoint</Application>
  <PresentationFormat>Widescreen</PresentationFormat>
  <Paragraphs>166</Paragraphs>
  <Slides>23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Bodoni MT</vt:lpstr>
      <vt:lpstr>Calibri</vt:lpstr>
      <vt:lpstr>Century Gothic</vt:lpstr>
      <vt:lpstr>Segoe UI Emoji</vt:lpstr>
      <vt:lpstr>Times New Roman</vt:lpstr>
      <vt:lpstr>Tw Cen MT</vt:lpstr>
      <vt:lpstr>Wingdings 3</vt:lpstr>
      <vt:lpstr>Slice</vt:lpstr>
      <vt:lpstr>PowerPoint Presentation</vt:lpstr>
      <vt:lpstr> La Certificación de la Oficina de Empresas Propiedad de Minorías y Mujeres (MWBE)</vt:lpstr>
      <vt:lpstr>¿Para qué obtener una certificación? </vt:lpstr>
      <vt:lpstr> ¿Para qué obtener una certificación?</vt:lpstr>
      <vt:lpstr>PowerPoint Presentation</vt:lpstr>
      <vt:lpstr>PowerPoint Presentation</vt:lpstr>
      <vt:lpstr>Quién puede solicitar y cómo </vt:lpstr>
      <vt:lpstr>PowerPoint Presentation</vt:lpstr>
      <vt:lpstr>PowerPoint Presentation</vt:lpstr>
      <vt:lpstr>PowerPoint Presentation</vt:lpstr>
      <vt:lpstr>PowerPoint Presentation</vt:lpstr>
      <vt:lpstr>PowerPoint Presentation</vt:lpstr>
      <vt:lpstr>Documentos Aceptables </vt:lpstr>
      <vt:lpstr>PowerPoint Presentation</vt:lpstr>
      <vt:lpstr>PowerPoint Presentation</vt:lpstr>
      <vt:lpstr>PowerPoint Presentation</vt:lpstr>
      <vt:lpstr>La Base de Datos de M&amp;WBE</vt:lpstr>
      <vt:lpstr>PowerPoint Presentation</vt:lpstr>
      <vt:lpstr>Las metas de participación de la Municipalidad</vt:lpstr>
      <vt:lpstr>Línea de puja/ Solicitudes de puja</vt:lpstr>
      <vt:lpstr>Tipos de Certificaciones</vt:lpstr>
      <vt:lpstr>Certificación del Condado de Charleston</vt:lpstr>
      <vt:lpstr>PowerPoint Presentation</vt:lpstr>
    </vt:vector>
  </TitlesOfParts>
  <Company>City of Charleston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Charleston minority &amp; women owned enterprise certification   MWBE Program</dc:title>
  <dc:creator>Jordan, Ruth</dc:creator>
  <cp:lastModifiedBy>Quirk, John</cp:lastModifiedBy>
  <cp:revision>132</cp:revision>
  <cp:lastPrinted>2021-04-20T13:59:13Z</cp:lastPrinted>
  <dcterms:created xsi:type="dcterms:W3CDTF">2019-10-31T14:41:59Z</dcterms:created>
  <dcterms:modified xsi:type="dcterms:W3CDTF">2021-08-11T14:34:54Z</dcterms:modified>
</cp:coreProperties>
</file>