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6" r:id="rId10"/>
    <p:sldId id="273" r:id="rId11"/>
    <p:sldId id="271" r:id="rId1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B80"/>
    <a:srgbClr val="32494C"/>
    <a:srgbClr val="BBCACC"/>
    <a:srgbClr val="7BA4A9"/>
    <a:srgbClr val="92B3B8"/>
    <a:srgbClr val="EBB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337046" y="7204469"/>
            <a:ext cx="295975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lang="en-US" smtClean="0"/>
              <a:t>West Ashley Revitalization Commission March 11,</a:t>
            </a:r>
            <a:r>
              <a:rPr lang="en-US" spc="-95" smtClean="0"/>
              <a:t> </a:t>
            </a:r>
            <a:r>
              <a:rPr lang="en-US" smtClean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lang="en-US" smtClean="0"/>
              <a:pPr marL="38100">
                <a:lnSpc>
                  <a:spcPts val="1155"/>
                </a:lnSpc>
              </a:pPr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6324600" y="7194844"/>
            <a:ext cx="295975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lang="en-US" smtClean="0"/>
              <a:t>West Ashley Revitalization Commission March 11,</a:t>
            </a:r>
            <a:r>
              <a:rPr lang="en-US" spc="-95" smtClean="0"/>
              <a:t> </a:t>
            </a:r>
            <a:r>
              <a:rPr lang="en-US" smtClean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6865" y="2042247"/>
            <a:ext cx="4010660" cy="481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7620" y="1470608"/>
            <a:ext cx="3999229" cy="481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lang="en-US" smtClean="0"/>
              <a:pPr marL="38100">
                <a:lnSpc>
                  <a:spcPts val="1155"/>
                </a:lnSpc>
              </a:pPr>
              <a:t>‹#›</a:t>
            </a:fld>
            <a:endParaRPr lang="en-US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lang="en-US" smtClean="0"/>
              <a:t>West Ashley Revitalization Commission March 11,</a:t>
            </a:r>
            <a:r>
              <a:rPr lang="en-US" spc="-95" smtClean="0"/>
              <a:t> </a:t>
            </a:r>
            <a:r>
              <a:rPr lang="en-US" smtClean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lang="en-US" smtClean="0"/>
              <a:pPr marL="38100">
                <a:lnSpc>
                  <a:spcPts val="1155"/>
                </a:lnSpc>
              </a:pPr>
              <a:t>‹#›</a:t>
            </a:fld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lang="en-US" smtClean="0"/>
              <a:t>West Ashley Revitalization Commission March 11,</a:t>
            </a:r>
            <a:r>
              <a:rPr lang="en-US" spc="-95" smtClean="0"/>
              <a:t> </a:t>
            </a:r>
            <a:r>
              <a:rPr lang="en-US" smtClean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dirty="0"/>
              <a:t>Planning Commission Orientation February 25,</a:t>
            </a:r>
            <a:r>
              <a:rPr spc="-95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" y="87"/>
            <a:ext cx="10058173" cy="77722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7042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EBBC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EBBC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504166"/>
            <a:ext cx="9169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C6346"/>
                </a:solidFill>
                <a:latin typeface="Tw Cen MT"/>
                <a:cs typeface="Tw Cen M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471" y="1374773"/>
            <a:ext cx="8931457" cy="536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155"/>
              </a:lnSpc>
            </a:pPr>
            <a:r>
              <a:rPr lang="en-US" smtClean="0"/>
              <a:t>West Ashley Revitalization Commission March 11,</a:t>
            </a:r>
            <a:r>
              <a:rPr lang="en-US" spc="-95" smtClean="0"/>
              <a:t> </a:t>
            </a:r>
            <a:r>
              <a:rPr lang="en-US" smtClean="0"/>
              <a:t>2020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22952" y="7192516"/>
            <a:ext cx="21653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47B80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lang="en-US" smtClean="0"/>
              <a:pPr marL="38100">
                <a:lnSpc>
                  <a:spcPts val="1155"/>
                </a:lnSpc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8"/>
          <a:stretch/>
        </p:blipFill>
        <p:spPr>
          <a:xfrm>
            <a:off x="444500" y="7105229"/>
            <a:ext cx="803439" cy="328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n>
            <a:noFill/>
          </a:ln>
          <a:solidFill>
            <a:srgbClr val="547B80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10"/>
          <p:cNvSpPr/>
          <p:nvPr/>
        </p:nvSpPr>
        <p:spPr>
          <a:xfrm>
            <a:off x="9144000" y="6858000"/>
            <a:ext cx="273089" cy="256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Plan West </a:t>
            </a:r>
            <a:r>
              <a:rPr lang="en-US" dirty="0" smtClean="0"/>
              <a:t>Ashley</a:t>
            </a:r>
            <a:endParaRPr lang="en-US" dirty="0"/>
          </a:p>
        </p:txBody>
      </p:sp>
      <p:sp>
        <p:nvSpPr>
          <p:cNvPr id="6" name="object 4"/>
          <p:cNvSpPr txBox="1"/>
          <p:nvPr/>
        </p:nvSpPr>
        <p:spPr>
          <a:xfrm>
            <a:off x="596900" y="1828800"/>
            <a:ext cx="854710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w Cen MT"/>
              <a:cs typeface="Tw Cen MT"/>
            </a:endParaRP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spc="-10" dirty="0" smtClean="0">
                <a:latin typeface="Tw Cen MT"/>
                <a:cs typeface="Tw Cen MT"/>
              </a:rPr>
              <a:t>Plan West Ashley is a component of the current Comprehensive Plan</a:t>
            </a: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endParaRPr lang="en-US" sz="2000" b="1" spc="-10" dirty="0" smtClean="0">
              <a:latin typeface="Tw Cen MT"/>
              <a:cs typeface="Tw Cen MT"/>
            </a:endParaRP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spc="-10" dirty="0" smtClean="0">
                <a:latin typeface="Tw Cen MT"/>
                <a:cs typeface="Tw Cen MT"/>
              </a:rPr>
              <a:t>City Plan will build </a:t>
            </a:r>
            <a:r>
              <a:rPr lang="en-US" sz="2000" b="1" spc="-10" dirty="0" smtClean="0">
                <a:latin typeface="Tw Cen MT"/>
                <a:cs typeface="Tw Cen MT"/>
              </a:rPr>
              <a:t>off of existing recommendations – </a:t>
            </a:r>
            <a:endParaRPr lang="en-US" sz="2000" b="1" spc="-10" dirty="0" smtClean="0">
              <a:latin typeface="Tw Cen MT"/>
              <a:cs typeface="Tw Cen MT"/>
            </a:endParaRP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endParaRPr lang="en-US" sz="2000" b="1" spc="-10" dirty="0">
              <a:latin typeface="Tw Cen MT"/>
              <a:cs typeface="Tw Cen MT"/>
            </a:endParaRP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spc="-10" dirty="0" smtClean="0">
                <a:latin typeface="Tw Cen MT"/>
                <a:cs typeface="Tw Cen MT"/>
              </a:rPr>
              <a:t>City Plan is not </a:t>
            </a:r>
            <a:r>
              <a:rPr lang="en-US" sz="2000" b="1" spc="-10" dirty="0" smtClean="0">
                <a:latin typeface="Tw Cen MT"/>
                <a:cs typeface="Tw Cen MT"/>
              </a:rPr>
              <a:t>replacing or </a:t>
            </a:r>
            <a:r>
              <a:rPr lang="en-US" sz="2000" b="1" spc="-10" dirty="0" smtClean="0">
                <a:latin typeface="Tw Cen MT"/>
                <a:cs typeface="Tw Cen MT"/>
              </a:rPr>
              <a:t>duplicating the focus of Plan West Ashley</a:t>
            </a:r>
            <a:endParaRPr sz="2000" b="1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dirty="0" smtClean="0">
                <a:latin typeface="Tw Cen MT"/>
                <a:cs typeface="Tw Cen MT"/>
              </a:rPr>
              <a:t>Incorporating new data and analysis related to climate change and housing </a:t>
            </a:r>
            <a:r>
              <a:rPr lang="en-US" sz="2000" b="1" dirty="0" smtClean="0">
                <a:latin typeface="Tw Cen MT"/>
                <a:cs typeface="Tw Cen MT"/>
              </a:rPr>
              <a:t>supply</a:t>
            </a: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endParaRPr lang="en-US" sz="2000" b="1" dirty="0">
              <a:latin typeface="Tw Cen MT"/>
              <a:cs typeface="Tw Cen MT"/>
            </a:endParaRP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dirty="0" smtClean="0">
                <a:latin typeface="Tw Cen MT"/>
                <a:cs typeface="Tw Cen MT"/>
              </a:rPr>
              <a:t>WARC members will be encouraged to be community outreach to make sure the residents of West Ashley are heard</a:t>
            </a: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endParaRPr lang="en-US" sz="2000" b="1" dirty="0">
              <a:latin typeface="Tw Cen MT"/>
              <a:cs typeface="Tw Cen MT"/>
            </a:endParaRP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lang="en-US" sz="2000" b="1" dirty="0" smtClean="0">
                <a:latin typeface="Tw Cen MT"/>
                <a:cs typeface="Tw Cen MT"/>
              </a:rPr>
              <a:t>Opportunity to continue the objectives of Plan West Ashley as part of Future Land Use recommendations</a:t>
            </a:r>
            <a:endParaRPr sz="2000" b="1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647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4728" y="5579684"/>
            <a:ext cx="213995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</a:pPr>
            <a:r>
              <a:rPr sz="2600" b="1" spc="15" dirty="0">
                <a:solidFill>
                  <a:srgbClr val="000101"/>
                </a:solidFill>
                <a:latin typeface="Tw Cen MT"/>
                <a:cs typeface="Tw Cen MT"/>
              </a:rPr>
              <a:t>Charleston</a:t>
            </a:r>
            <a:endParaRPr sz="2600">
              <a:latin typeface="Tw Cen MT"/>
              <a:cs typeface="Tw Cen MT"/>
            </a:endParaRPr>
          </a:p>
          <a:p>
            <a:pPr>
              <a:lnSpc>
                <a:spcPts val="4925"/>
              </a:lnSpc>
            </a:pPr>
            <a:r>
              <a:rPr sz="4500" b="1" spc="-10" dirty="0">
                <a:solidFill>
                  <a:srgbClr val="000101"/>
                </a:solidFill>
                <a:latin typeface="Tw Cen MT"/>
                <a:cs typeface="Tw Cen MT"/>
              </a:rPr>
              <a:t>City</a:t>
            </a:r>
            <a:r>
              <a:rPr sz="4500" b="1" spc="-85" dirty="0">
                <a:solidFill>
                  <a:srgbClr val="000101"/>
                </a:solidFill>
                <a:latin typeface="Tw Cen MT"/>
                <a:cs typeface="Tw Cen MT"/>
              </a:rPr>
              <a:t> </a:t>
            </a:r>
            <a:r>
              <a:rPr sz="4500" b="1" spc="-5" dirty="0">
                <a:solidFill>
                  <a:srgbClr val="000101"/>
                </a:solidFill>
                <a:latin typeface="Tw Cen MT"/>
                <a:cs typeface="Tw Cen MT"/>
              </a:rPr>
              <a:t>Plan</a:t>
            </a:r>
            <a:endParaRPr sz="4500">
              <a:latin typeface="Tw Cen MT"/>
              <a:cs typeface="Tw Cen MT"/>
            </a:endParaRPr>
          </a:p>
          <a:p>
            <a:pPr marL="48260" marR="1009015">
              <a:lnSpc>
                <a:spcPct val="101000"/>
              </a:lnSpc>
              <a:spcBef>
                <a:spcPts val="2275"/>
              </a:spcBef>
            </a:pPr>
            <a:r>
              <a:rPr sz="900" b="1" dirty="0">
                <a:latin typeface="Tw Cen MT"/>
                <a:cs typeface="Tw Cen MT"/>
              </a:rPr>
              <a:t>The City of </a:t>
            </a:r>
            <a:r>
              <a:rPr sz="900" b="1" spc="5" dirty="0">
                <a:latin typeface="Tw Cen MT"/>
                <a:cs typeface="Tw Cen MT"/>
              </a:rPr>
              <a:t>Charleston  Comprehensive </a:t>
            </a:r>
            <a:r>
              <a:rPr sz="900" b="1" dirty="0">
                <a:latin typeface="Tw Cen MT"/>
                <a:cs typeface="Tw Cen MT"/>
              </a:rPr>
              <a:t>Plan  </a:t>
            </a:r>
            <a:r>
              <a:rPr sz="900" b="1" spc="5" dirty="0">
                <a:latin typeface="Tw Cen MT"/>
                <a:cs typeface="Tw Cen MT"/>
              </a:rPr>
              <a:t>2020</a:t>
            </a:r>
            <a:endParaRPr sz="9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7559" y="5516371"/>
            <a:ext cx="2449830" cy="1859914"/>
          </a:xfrm>
          <a:custGeom>
            <a:avLst/>
            <a:gdLst/>
            <a:ahLst/>
            <a:cxnLst/>
            <a:rect l="l" t="t" r="r" b="b"/>
            <a:pathLst>
              <a:path w="2449829" h="1859915">
                <a:moveTo>
                  <a:pt x="0" y="1859788"/>
                </a:moveTo>
                <a:lnTo>
                  <a:pt x="2449677" y="1859788"/>
                </a:lnTo>
                <a:lnTo>
                  <a:pt x="2449677" y="0"/>
                </a:lnTo>
                <a:lnTo>
                  <a:pt x="0" y="0"/>
                </a:lnTo>
                <a:lnTo>
                  <a:pt x="0" y="1859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5396" y="5960267"/>
            <a:ext cx="2055495" cy="473709"/>
          </a:xfrm>
          <a:custGeom>
            <a:avLst/>
            <a:gdLst/>
            <a:ahLst/>
            <a:cxnLst/>
            <a:rect l="l" t="t" r="r" b="b"/>
            <a:pathLst>
              <a:path w="2055495" h="473710">
                <a:moveTo>
                  <a:pt x="178422" y="1930"/>
                </a:moveTo>
                <a:lnTo>
                  <a:pt x="109586" y="15547"/>
                </a:lnTo>
                <a:lnTo>
                  <a:pt x="51981" y="56387"/>
                </a:lnTo>
                <a:lnTo>
                  <a:pt x="12998" y="116887"/>
                </a:lnTo>
                <a:lnTo>
                  <a:pt x="0" y="189445"/>
                </a:lnTo>
                <a:lnTo>
                  <a:pt x="3188" y="226578"/>
                </a:lnTo>
                <a:lnTo>
                  <a:pt x="28696" y="292005"/>
                </a:lnTo>
                <a:lnTo>
                  <a:pt x="77902" y="343761"/>
                </a:lnTo>
                <a:lnTo>
                  <a:pt x="139948" y="370575"/>
                </a:lnTo>
                <a:lnTo>
                  <a:pt x="175107" y="373926"/>
                </a:lnTo>
                <a:lnTo>
                  <a:pt x="197667" y="372599"/>
                </a:lnTo>
                <a:lnTo>
                  <a:pt x="222883" y="368619"/>
                </a:lnTo>
                <a:lnTo>
                  <a:pt x="250754" y="361983"/>
                </a:lnTo>
                <a:lnTo>
                  <a:pt x="281279" y="352691"/>
                </a:lnTo>
                <a:lnTo>
                  <a:pt x="281279" y="297827"/>
                </a:lnTo>
                <a:lnTo>
                  <a:pt x="183667" y="297827"/>
                </a:lnTo>
                <a:lnTo>
                  <a:pt x="161533" y="296008"/>
                </a:lnTo>
                <a:lnTo>
                  <a:pt x="124304" y="281459"/>
                </a:lnTo>
                <a:lnTo>
                  <a:pt x="97022" y="252970"/>
                </a:lnTo>
                <a:lnTo>
                  <a:pt x="83096" y="214151"/>
                </a:lnTo>
                <a:lnTo>
                  <a:pt x="81356" y="191096"/>
                </a:lnTo>
                <a:lnTo>
                  <a:pt x="83010" y="166765"/>
                </a:lnTo>
                <a:lnTo>
                  <a:pt x="96245" y="125954"/>
                </a:lnTo>
                <a:lnTo>
                  <a:pt x="122165" y="96205"/>
                </a:lnTo>
                <a:lnTo>
                  <a:pt x="157464" y="81041"/>
                </a:lnTo>
                <a:lnTo>
                  <a:pt x="178422" y="79146"/>
                </a:lnTo>
                <a:lnTo>
                  <a:pt x="281279" y="79146"/>
                </a:lnTo>
                <a:lnTo>
                  <a:pt x="281279" y="26200"/>
                </a:lnTo>
                <a:lnTo>
                  <a:pt x="254153" y="15547"/>
                </a:lnTo>
                <a:lnTo>
                  <a:pt x="228126" y="7997"/>
                </a:lnTo>
                <a:lnTo>
                  <a:pt x="202844" y="3447"/>
                </a:lnTo>
                <a:lnTo>
                  <a:pt x="178422" y="1930"/>
                </a:lnTo>
                <a:close/>
              </a:path>
              <a:path w="2055495" h="473710">
                <a:moveTo>
                  <a:pt x="281279" y="265010"/>
                </a:moveTo>
                <a:lnTo>
                  <a:pt x="253876" y="279364"/>
                </a:lnTo>
                <a:lnTo>
                  <a:pt x="228472" y="289620"/>
                </a:lnTo>
                <a:lnTo>
                  <a:pt x="205070" y="295775"/>
                </a:lnTo>
                <a:lnTo>
                  <a:pt x="183667" y="297827"/>
                </a:lnTo>
                <a:lnTo>
                  <a:pt x="281279" y="297827"/>
                </a:lnTo>
                <a:lnTo>
                  <a:pt x="281279" y="265010"/>
                </a:lnTo>
                <a:close/>
              </a:path>
              <a:path w="2055495" h="473710">
                <a:moveTo>
                  <a:pt x="281279" y="79146"/>
                </a:moveTo>
                <a:lnTo>
                  <a:pt x="178422" y="79146"/>
                </a:lnTo>
                <a:lnTo>
                  <a:pt x="201396" y="81351"/>
                </a:lnTo>
                <a:lnTo>
                  <a:pt x="226198" y="87968"/>
                </a:lnTo>
                <a:lnTo>
                  <a:pt x="252826" y="98997"/>
                </a:lnTo>
                <a:lnTo>
                  <a:pt x="281279" y="114439"/>
                </a:lnTo>
                <a:lnTo>
                  <a:pt x="281279" y="79146"/>
                </a:lnTo>
                <a:close/>
              </a:path>
              <a:path w="2055495" h="473710">
                <a:moveTo>
                  <a:pt x="375043" y="0"/>
                </a:moveTo>
                <a:lnTo>
                  <a:pt x="338205" y="19818"/>
                </a:lnTo>
                <a:lnTo>
                  <a:pt x="330923" y="43980"/>
                </a:lnTo>
                <a:lnTo>
                  <a:pt x="331731" y="52783"/>
                </a:lnTo>
                <a:lnTo>
                  <a:pt x="358146" y="84991"/>
                </a:lnTo>
                <a:lnTo>
                  <a:pt x="375043" y="88239"/>
                </a:lnTo>
                <a:lnTo>
                  <a:pt x="383813" y="87427"/>
                </a:lnTo>
                <a:lnTo>
                  <a:pt x="415923" y="60928"/>
                </a:lnTo>
                <a:lnTo>
                  <a:pt x="419163" y="43980"/>
                </a:lnTo>
                <a:lnTo>
                  <a:pt x="418353" y="35302"/>
                </a:lnTo>
                <a:lnTo>
                  <a:pt x="391929" y="3249"/>
                </a:lnTo>
                <a:lnTo>
                  <a:pt x="375043" y="0"/>
                </a:lnTo>
                <a:close/>
              </a:path>
              <a:path w="2055495" h="473710">
                <a:moveTo>
                  <a:pt x="410616" y="131813"/>
                </a:moveTo>
                <a:lnTo>
                  <a:pt x="340017" y="131813"/>
                </a:lnTo>
                <a:lnTo>
                  <a:pt x="340017" y="368973"/>
                </a:lnTo>
                <a:lnTo>
                  <a:pt x="410616" y="368973"/>
                </a:lnTo>
                <a:lnTo>
                  <a:pt x="410616" y="131813"/>
                </a:lnTo>
                <a:close/>
              </a:path>
              <a:path w="2055495" h="473710">
                <a:moveTo>
                  <a:pt x="554012" y="196621"/>
                </a:moveTo>
                <a:lnTo>
                  <a:pt x="483412" y="196621"/>
                </a:lnTo>
                <a:lnTo>
                  <a:pt x="483412" y="368973"/>
                </a:lnTo>
                <a:lnTo>
                  <a:pt x="554012" y="368973"/>
                </a:lnTo>
                <a:lnTo>
                  <a:pt x="554012" y="196621"/>
                </a:lnTo>
                <a:close/>
              </a:path>
              <a:path w="2055495" h="473710">
                <a:moveTo>
                  <a:pt x="587921" y="131813"/>
                </a:moveTo>
                <a:lnTo>
                  <a:pt x="456387" y="131813"/>
                </a:lnTo>
                <a:lnTo>
                  <a:pt x="456387" y="196621"/>
                </a:lnTo>
                <a:lnTo>
                  <a:pt x="587921" y="196621"/>
                </a:lnTo>
                <a:lnTo>
                  <a:pt x="587921" y="131813"/>
                </a:lnTo>
                <a:close/>
              </a:path>
              <a:path w="2055495" h="473710">
                <a:moveTo>
                  <a:pt x="554012" y="50469"/>
                </a:moveTo>
                <a:lnTo>
                  <a:pt x="483412" y="50469"/>
                </a:lnTo>
                <a:lnTo>
                  <a:pt x="483412" y="131813"/>
                </a:lnTo>
                <a:lnTo>
                  <a:pt x="554012" y="131813"/>
                </a:lnTo>
                <a:lnTo>
                  <a:pt x="554012" y="50469"/>
                </a:lnTo>
                <a:close/>
              </a:path>
              <a:path w="2055495" h="473710">
                <a:moveTo>
                  <a:pt x="686155" y="132359"/>
                </a:moveTo>
                <a:lnTo>
                  <a:pt x="610819" y="132359"/>
                </a:lnTo>
                <a:lnTo>
                  <a:pt x="719162" y="352069"/>
                </a:lnTo>
                <a:lnTo>
                  <a:pt x="666241" y="473481"/>
                </a:lnTo>
                <a:lnTo>
                  <a:pt x="739635" y="473481"/>
                </a:lnTo>
                <a:lnTo>
                  <a:pt x="827573" y="270103"/>
                </a:lnTo>
                <a:lnTo>
                  <a:pt x="754278" y="270103"/>
                </a:lnTo>
                <a:lnTo>
                  <a:pt x="686155" y="132359"/>
                </a:lnTo>
                <a:close/>
              </a:path>
              <a:path w="2055495" h="473710">
                <a:moveTo>
                  <a:pt x="887133" y="132359"/>
                </a:moveTo>
                <a:lnTo>
                  <a:pt x="814920" y="132359"/>
                </a:lnTo>
                <a:lnTo>
                  <a:pt x="754278" y="270103"/>
                </a:lnTo>
                <a:lnTo>
                  <a:pt x="827573" y="270103"/>
                </a:lnTo>
                <a:lnTo>
                  <a:pt x="887133" y="132359"/>
                </a:lnTo>
                <a:close/>
              </a:path>
              <a:path w="2055495" h="473710">
                <a:moveTo>
                  <a:pt x="1208938" y="6896"/>
                </a:moveTo>
                <a:lnTo>
                  <a:pt x="1085126" y="6896"/>
                </a:lnTo>
                <a:lnTo>
                  <a:pt x="1085126" y="368973"/>
                </a:lnTo>
                <a:lnTo>
                  <a:pt x="1162608" y="368973"/>
                </a:lnTo>
                <a:lnTo>
                  <a:pt x="1162608" y="228879"/>
                </a:lnTo>
                <a:lnTo>
                  <a:pt x="1207833" y="227774"/>
                </a:lnTo>
                <a:lnTo>
                  <a:pt x="1245061" y="219503"/>
                </a:lnTo>
                <a:lnTo>
                  <a:pt x="1286186" y="196103"/>
                </a:lnTo>
                <a:lnTo>
                  <a:pt x="1308299" y="164630"/>
                </a:lnTo>
                <a:lnTo>
                  <a:pt x="1161503" y="164630"/>
                </a:lnTo>
                <a:lnTo>
                  <a:pt x="1161503" y="71970"/>
                </a:lnTo>
                <a:lnTo>
                  <a:pt x="1178877" y="70865"/>
                </a:lnTo>
                <a:lnTo>
                  <a:pt x="1312759" y="70865"/>
                </a:lnTo>
                <a:lnTo>
                  <a:pt x="1312419" y="69664"/>
                </a:lnTo>
                <a:lnTo>
                  <a:pt x="1289456" y="35991"/>
                </a:lnTo>
                <a:lnTo>
                  <a:pt x="1254026" y="14171"/>
                </a:lnTo>
                <a:lnTo>
                  <a:pt x="1232688" y="8715"/>
                </a:lnTo>
                <a:lnTo>
                  <a:pt x="1208938" y="6896"/>
                </a:lnTo>
                <a:close/>
              </a:path>
              <a:path w="2055495" h="473710">
                <a:moveTo>
                  <a:pt x="1312759" y="70865"/>
                </a:moveTo>
                <a:lnTo>
                  <a:pt x="1178877" y="70865"/>
                </a:lnTo>
                <a:lnTo>
                  <a:pt x="1192529" y="71625"/>
                </a:lnTo>
                <a:lnTo>
                  <a:pt x="1204526" y="73902"/>
                </a:lnTo>
                <a:lnTo>
                  <a:pt x="1235346" y="97620"/>
                </a:lnTo>
                <a:lnTo>
                  <a:pt x="1239278" y="117195"/>
                </a:lnTo>
                <a:lnTo>
                  <a:pt x="1238407" y="126523"/>
                </a:lnTo>
                <a:lnTo>
                  <a:pt x="1210009" y="161115"/>
                </a:lnTo>
                <a:lnTo>
                  <a:pt x="1191844" y="164630"/>
                </a:lnTo>
                <a:lnTo>
                  <a:pt x="1308299" y="164630"/>
                </a:lnTo>
                <a:lnTo>
                  <a:pt x="1311616" y="157473"/>
                </a:lnTo>
                <a:lnTo>
                  <a:pt x="1316315" y="142882"/>
                </a:lnTo>
                <a:lnTo>
                  <a:pt x="1319135" y="127894"/>
                </a:lnTo>
                <a:lnTo>
                  <a:pt x="1320076" y="112509"/>
                </a:lnTo>
                <a:lnTo>
                  <a:pt x="1318161" y="89939"/>
                </a:lnTo>
                <a:lnTo>
                  <a:pt x="1312759" y="70865"/>
                </a:lnTo>
                <a:close/>
              </a:path>
              <a:path w="2055495" h="473710">
                <a:moveTo>
                  <a:pt x="1453819" y="838"/>
                </a:moveTo>
                <a:lnTo>
                  <a:pt x="1383220" y="838"/>
                </a:lnTo>
                <a:lnTo>
                  <a:pt x="1383220" y="368973"/>
                </a:lnTo>
                <a:lnTo>
                  <a:pt x="1453819" y="368973"/>
                </a:lnTo>
                <a:lnTo>
                  <a:pt x="1453819" y="838"/>
                </a:lnTo>
                <a:close/>
              </a:path>
              <a:path w="2055495" h="473710">
                <a:moveTo>
                  <a:pt x="1612925" y="127126"/>
                </a:moveTo>
                <a:lnTo>
                  <a:pt x="1573036" y="136220"/>
                </a:lnTo>
                <a:lnTo>
                  <a:pt x="1539024" y="163385"/>
                </a:lnTo>
                <a:lnTo>
                  <a:pt x="1515649" y="203274"/>
                </a:lnTo>
                <a:lnTo>
                  <a:pt x="1507858" y="250393"/>
                </a:lnTo>
                <a:lnTo>
                  <a:pt x="1509686" y="275071"/>
                </a:lnTo>
                <a:lnTo>
                  <a:pt x="1524306" y="318642"/>
                </a:lnTo>
                <a:lnTo>
                  <a:pt x="1552481" y="353213"/>
                </a:lnTo>
                <a:lnTo>
                  <a:pt x="1587914" y="371139"/>
                </a:lnTo>
                <a:lnTo>
                  <a:pt x="1607959" y="373379"/>
                </a:lnTo>
                <a:lnTo>
                  <a:pt x="1619870" y="372715"/>
                </a:lnTo>
                <a:lnTo>
                  <a:pt x="1657996" y="356638"/>
                </a:lnTo>
                <a:lnTo>
                  <a:pt x="1682965" y="328434"/>
                </a:lnTo>
                <a:lnTo>
                  <a:pt x="1754670" y="328434"/>
                </a:lnTo>
                <a:lnTo>
                  <a:pt x="1754670" y="309130"/>
                </a:lnTo>
                <a:lnTo>
                  <a:pt x="1631683" y="309130"/>
                </a:lnTo>
                <a:lnTo>
                  <a:pt x="1621312" y="308225"/>
                </a:lnTo>
                <a:lnTo>
                  <a:pt x="1586487" y="277868"/>
                </a:lnTo>
                <a:lnTo>
                  <a:pt x="1583143" y="256463"/>
                </a:lnTo>
                <a:lnTo>
                  <a:pt x="1584022" y="244319"/>
                </a:lnTo>
                <a:lnTo>
                  <a:pt x="1604675" y="207107"/>
                </a:lnTo>
                <a:lnTo>
                  <a:pt x="1754670" y="197726"/>
                </a:lnTo>
                <a:lnTo>
                  <a:pt x="1754670" y="165176"/>
                </a:lnTo>
                <a:lnTo>
                  <a:pt x="1684070" y="165176"/>
                </a:lnTo>
                <a:lnTo>
                  <a:pt x="1675093" y="155922"/>
                </a:lnTo>
                <a:lnTo>
                  <a:pt x="1666355" y="148012"/>
                </a:lnTo>
                <a:lnTo>
                  <a:pt x="1632252" y="129393"/>
                </a:lnTo>
                <a:lnTo>
                  <a:pt x="1622869" y="127695"/>
                </a:lnTo>
                <a:lnTo>
                  <a:pt x="1612925" y="127126"/>
                </a:lnTo>
                <a:close/>
              </a:path>
              <a:path w="2055495" h="473710">
                <a:moveTo>
                  <a:pt x="1754670" y="328434"/>
                </a:moveTo>
                <a:lnTo>
                  <a:pt x="1684070" y="328434"/>
                </a:lnTo>
                <a:lnTo>
                  <a:pt x="1684070" y="368973"/>
                </a:lnTo>
                <a:lnTo>
                  <a:pt x="1754670" y="368973"/>
                </a:lnTo>
                <a:lnTo>
                  <a:pt x="1754670" y="328434"/>
                </a:lnTo>
                <a:close/>
              </a:path>
              <a:path w="2055495" h="473710">
                <a:moveTo>
                  <a:pt x="1754670" y="197726"/>
                </a:moveTo>
                <a:lnTo>
                  <a:pt x="1632229" y="197726"/>
                </a:lnTo>
                <a:lnTo>
                  <a:pt x="1642087" y="198733"/>
                </a:lnTo>
                <a:lnTo>
                  <a:pt x="1651258" y="201756"/>
                </a:lnTo>
                <a:lnTo>
                  <a:pt x="1678697" y="231468"/>
                </a:lnTo>
                <a:lnTo>
                  <a:pt x="1682419" y="252044"/>
                </a:lnTo>
                <a:lnTo>
                  <a:pt x="1681488" y="263462"/>
                </a:lnTo>
                <a:lnTo>
                  <a:pt x="1659708" y="299743"/>
                </a:lnTo>
                <a:lnTo>
                  <a:pt x="1631683" y="309130"/>
                </a:lnTo>
                <a:lnTo>
                  <a:pt x="1754670" y="309130"/>
                </a:lnTo>
                <a:lnTo>
                  <a:pt x="1754670" y="197726"/>
                </a:lnTo>
                <a:close/>
              </a:path>
              <a:path w="2055495" h="473710">
                <a:moveTo>
                  <a:pt x="1754670" y="132359"/>
                </a:moveTo>
                <a:lnTo>
                  <a:pt x="1684070" y="132359"/>
                </a:lnTo>
                <a:lnTo>
                  <a:pt x="1684070" y="165176"/>
                </a:lnTo>
                <a:lnTo>
                  <a:pt x="1754670" y="165176"/>
                </a:lnTo>
                <a:lnTo>
                  <a:pt x="1754670" y="132359"/>
                </a:lnTo>
                <a:close/>
              </a:path>
              <a:path w="2055495" h="473710">
                <a:moveTo>
                  <a:pt x="1900821" y="131813"/>
                </a:moveTo>
                <a:lnTo>
                  <a:pt x="1830222" y="131813"/>
                </a:lnTo>
                <a:lnTo>
                  <a:pt x="1830222" y="368973"/>
                </a:lnTo>
                <a:lnTo>
                  <a:pt x="1900821" y="368973"/>
                </a:lnTo>
                <a:lnTo>
                  <a:pt x="1900821" y="251498"/>
                </a:lnTo>
                <a:lnTo>
                  <a:pt x="1901597" y="238077"/>
                </a:lnTo>
                <a:lnTo>
                  <a:pt x="1919868" y="197797"/>
                </a:lnTo>
                <a:lnTo>
                  <a:pt x="1944941" y="187794"/>
                </a:lnTo>
                <a:lnTo>
                  <a:pt x="2049912" y="187794"/>
                </a:lnTo>
                <a:lnTo>
                  <a:pt x="2049422" y="185588"/>
                </a:lnTo>
                <a:lnTo>
                  <a:pt x="2042485" y="168765"/>
                </a:lnTo>
                <a:lnTo>
                  <a:pt x="2036733" y="159943"/>
                </a:lnTo>
                <a:lnTo>
                  <a:pt x="1900821" y="159943"/>
                </a:lnTo>
                <a:lnTo>
                  <a:pt x="1900821" y="131813"/>
                </a:lnTo>
                <a:close/>
              </a:path>
              <a:path w="2055495" h="473710">
                <a:moveTo>
                  <a:pt x="2049912" y="187794"/>
                </a:moveTo>
                <a:lnTo>
                  <a:pt x="1944941" y="187794"/>
                </a:lnTo>
                <a:lnTo>
                  <a:pt x="1952640" y="188673"/>
                </a:lnTo>
                <a:lnTo>
                  <a:pt x="1959733" y="191309"/>
                </a:lnTo>
                <a:lnTo>
                  <a:pt x="1982572" y="226515"/>
                </a:lnTo>
                <a:lnTo>
                  <a:pt x="1983270" y="236321"/>
                </a:lnTo>
                <a:lnTo>
                  <a:pt x="1983270" y="368973"/>
                </a:lnTo>
                <a:lnTo>
                  <a:pt x="2054974" y="368973"/>
                </a:lnTo>
                <a:lnTo>
                  <a:pt x="2054974" y="225018"/>
                </a:lnTo>
                <a:lnTo>
                  <a:pt x="2053586" y="204340"/>
                </a:lnTo>
                <a:lnTo>
                  <a:pt x="2049912" y="187794"/>
                </a:lnTo>
                <a:close/>
              </a:path>
              <a:path w="2055495" h="473710">
                <a:moveTo>
                  <a:pt x="1976653" y="126022"/>
                </a:moveTo>
                <a:lnTo>
                  <a:pt x="1957025" y="128141"/>
                </a:lnTo>
                <a:lnTo>
                  <a:pt x="1937842" y="134500"/>
                </a:lnTo>
                <a:lnTo>
                  <a:pt x="1919106" y="145101"/>
                </a:lnTo>
                <a:lnTo>
                  <a:pt x="1900821" y="159943"/>
                </a:lnTo>
                <a:lnTo>
                  <a:pt x="2036733" y="159943"/>
                </a:lnTo>
                <a:lnTo>
                  <a:pt x="2007647" y="132984"/>
                </a:lnTo>
                <a:lnTo>
                  <a:pt x="1976653" y="126022"/>
                </a:lnTo>
                <a:close/>
              </a:path>
            </a:pathLst>
          </a:custGeom>
          <a:solidFill>
            <a:srgbClr val="5C6346">
              <a:alpha val="8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643" y="5602427"/>
            <a:ext cx="1437640" cy="218440"/>
          </a:xfrm>
          <a:custGeom>
            <a:avLst/>
            <a:gdLst/>
            <a:ahLst/>
            <a:cxnLst/>
            <a:rect l="l" t="t" r="r" b="b"/>
            <a:pathLst>
              <a:path w="1437640" h="218439">
                <a:moveTo>
                  <a:pt x="104355" y="647"/>
                </a:moveTo>
                <a:lnTo>
                  <a:pt x="64048" y="8636"/>
                </a:lnTo>
                <a:lnTo>
                  <a:pt x="30403" y="32499"/>
                </a:lnTo>
                <a:lnTo>
                  <a:pt x="7600" y="67887"/>
                </a:lnTo>
                <a:lnTo>
                  <a:pt x="0" y="110324"/>
                </a:lnTo>
                <a:lnTo>
                  <a:pt x="1864" y="132046"/>
                </a:lnTo>
                <a:lnTo>
                  <a:pt x="16780" y="170318"/>
                </a:lnTo>
                <a:lnTo>
                  <a:pt x="45563" y="200588"/>
                </a:lnTo>
                <a:lnTo>
                  <a:pt x="81858" y="216275"/>
                </a:lnTo>
                <a:lnTo>
                  <a:pt x="102425" y="218236"/>
                </a:lnTo>
                <a:lnTo>
                  <a:pt x="115615" y="217460"/>
                </a:lnTo>
                <a:lnTo>
                  <a:pt x="130360" y="215131"/>
                </a:lnTo>
                <a:lnTo>
                  <a:pt x="146661" y="211250"/>
                </a:lnTo>
                <a:lnTo>
                  <a:pt x="164515" y="205816"/>
                </a:lnTo>
                <a:lnTo>
                  <a:pt x="164515" y="173710"/>
                </a:lnTo>
                <a:lnTo>
                  <a:pt x="107416" y="173710"/>
                </a:lnTo>
                <a:lnTo>
                  <a:pt x="94472" y="172648"/>
                </a:lnTo>
                <a:lnTo>
                  <a:pt x="56741" y="147482"/>
                </a:lnTo>
                <a:lnTo>
                  <a:pt x="47574" y="111290"/>
                </a:lnTo>
                <a:lnTo>
                  <a:pt x="48543" y="97062"/>
                </a:lnTo>
                <a:lnTo>
                  <a:pt x="71455" y="55790"/>
                </a:lnTo>
                <a:lnTo>
                  <a:pt x="104355" y="45808"/>
                </a:lnTo>
                <a:lnTo>
                  <a:pt x="164515" y="45808"/>
                </a:lnTo>
                <a:lnTo>
                  <a:pt x="164515" y="14846"/>
                </a:lnTo>
                <a:lnTo>
                  <a:pt x="148630" y="8610"/>
                </a:lnTo>
                <a:lnTo>
                  <a:pt x="133426" y="4198"/>
                </a:lnTo>
                <a:lnTo>
                  <a:pt x="118638" y="1535"/>
                </a:lnTo>
                <a:lnTo>
                  <a:pt x="104355" y="647"/>
                </a:lnTo>
                <a:close/>
              </a:path>
              <a:path w="1437640" h="218439">
                <a:moveTo>
                  <a:pt x="164515" y="154520"/>
                </a:moveTo>
                <a:lnTo>
                  <a:pt x="148487" y="162919"/>
                </a:lnTo>
                <a:lnTo>
                  <a:pt x="133627" y="168916"/>
                </a:lnTo>
                <a:lnTo>
                  <a:pt x="119937" y="172512"/>
                </a:lnTo>
                <a:lnTo>
                  <a:pt x="107416" y="173710"/>
                </a:lnTo>
                <a:lnTo>
                  <a:pt x="164515" y="173710"/>
                </a:lnTo>
                <a:lnTo>
                  <a:pt x="164515" y="154520"/>
                </a:lnTo>
                <a:close/>
              </a:path>
              <a:path w="1437640" h="218439">
                <a:moveTo>
                  <a:pt x="164515" y="45808"/>
                </a:moveTo>
                <a:lnTo>
                  <a:pt x="104355" y="45808"/>
                </a:lnTo>
                <a:lnTo>
                  <a:pt x="117795" y="47099"/>
                </a:lnTo>
                <a:lnTo>
                  <a:pt x="132302" y="50971"/>
                </a:lnTo>
                <a:lnTo>
                  <a:pt x="147875" y="57424"/>
                </a:lnTo>
                <a:lnTo>
                  <a:pt x="164515" y="66459"/>
                </a:lnTo>
                <a:lnTo>
                  <a:pt x="164515" y="45808"/>
                </a:lnTo>
                <a:close/>
              </a:path>
              <a:path w="1437640" h="218439">
                <a:moveTo>
                  <a:pt x="242100" y="0"/>
                </a:moveTo>
                <a:lnTo>
                  <a:pt x="200164" y="0"/>
                </a:lnTo>
                <a:lnTo>
                  <a:pt x="200164" y="215328"/>
                </a:lnTo>
                <a:lnTo>
                  <a:pt x="242100" y="215328"/>
                </a:lnTo>
                <a:lnTo>
                  <a:pt x="242100" y="152590"/>
                </a:lnTo>
                <a:lnTo>
                  <a:pt x="242467" y="142193"/>
                </a:lnTo>
                <a:lnTo>
                  <a:pt x="258127" y="109359"/>
                </a:lnTo>
                <a:lnTo>
                  <a:pt x="328955" y="109359"/>
                </a:lnTo>
                <a:lnTo>
                  <a:pt x="328855" y="108856"/>
                </a:lnTo>
                <a:lnTo>
                  <a:pt x="325001" y="98708"/>
                </a:lnTo>
                <a:lnTo>
                  <a:pt x="321275" y="92748"/>
                </a:lnTo>
                <a:lnTo>
                  <a:pt x="242100" y="92748"/>
                </a:lnTo>
                <a:lnTo>
                  <a:pt x="242100" y="0"/>
                </a:lnTo>
                <a:close/>
              </a:path>
              <a:path w="1437640" h="218439">
                <a:moveTo>
                  <a:pt x="328955" y="109359"/>
                </a:moveTo>
                <a:lnTo>
                  <a:pt x="273278" y="109359"/>
                </a:lnTo>
                <a:lnTo>
                  <a:pt x="278904" y="112394"/>
                </a:lnTo>
                <a:lnTo>
                  <a:pt x="288035" y="124548"/>
                </a:lnTo>
                <a:lnTo>
                  <a:pt x="290321" y="132054"/>
                </a:lnTo>
                <a:lnTo>
                  <a:pt x="290321" y="215328"/>
                </a:lnTo>
                <a:lnTo>
                  <a:pt x="331939" y="215328"/>
                </a:lnTo>
                <a:lnTo>
                  <a:pt x="331842" y="132054"/>
                </a:lnTo>
                <a:lnTo>
                  <a:pt x="331168" y="120525"/>
                </a:lnTo>
                <a:lnTo>
                  <a:pt x="328955" y="109359"/>
                </a:lnTo>
                <a:close/>
              </a:path>
              <a:path w="1437640" h="218439">
                <a:moveTo>
                  <a:pt x="285483" y="74358"/>
                </a:moveTo>
                <a:lnTo>
                  <a:pt x="276999" y="74358"/>
                </a:lnTo>
                <a:lnTo>
                  <a:pt x="269519" y="75806"/>
                </a:lnTo>
                <a:lnTo>
                  <a:pt x="256616" y="81622"/>
                </a:lnTo>
                <a:lnTo>
                  <a:pt x="249631" y="86296"/>
                </a:lnTo>
                <a:lnTo>
                  <a:pt x="242100" y="92748"/>
                </a:lnTo>
                <a:lnTo>
                  <a:pt x="321275" y="92748"/>
                </a:lnTo>
                <a:lnTo>
                  <a:pt x="285483" y="74358"/>
                </a:lnTo>
                <a:close/>
              </a:path>
              <a:path w="1437640" h="218439">
                <a:moveTo>
                  <a:pt x="430707" y="73875"/>
                </a:moveTo>
                <a:lnTo>
                  <a:pt x="422744" y="73875"/>
                </a:lnTo>
                <a:lnTo>
                  <a:pt x="410669" y="75202"/>
                </a:lnTo>
                <a:lnTo>
                  <a:pt x="371551" y="106217"/>
                </a:lnTo>
                <a:lnTo>
                  <a:pt x="361302" y="145973"/>
                </a:lnTo>
                <a:lnTo>
                  <a:pt x="362369" y="160411"/>
                </a:lnTo>
                <a:lnTo>
                  <a:pt x="378396" y="196938"/>
                </a:lnTo>
                <a:lnTo>
                  <a:pt x="419849" y="217906"/>
                </a:lnTo>
                <a:lnTo>
                  <a:pt x="429526" y="217906"/>
                </a:lnTo>
                <a:lnTo>
                  <a:pt x="463715" y="191617"/>
                </a:lnTo>
                <a:lnTo>
                  <a:pt x="505650" y="191617"/>
                </a:lnTo>
                <a:lnTo>
                  <a:pt x="505650" y="180327"/>
                </a:lnTo>
                <a:lnTo>
                  <a:pt x="425221" y="180327"/>
                </a:lnTo>
                <a:lnTo>
                  <a:pt x="418363" y="177507"/>
                </a:lnTo>
                <a:lnTo>
                  <a:pt x="407936" y="166217"/>
                </a:lnTo>
                <a:lnTo>
                  <a:pt x="405333" y="158775"/>
                </a:lnTo>
                <a:lnTo>
                  <a:pt x="405333" y="149517"/>
                </a:lnTo>
                <a:lnTo>
                  <a:pt x="425869" y="115163"/>
                </a:lnTo>
                <a:lnTo>
                  <a:pt x="505650" y="115163"/>
                </a:lnTo>
                <a:lnTo>
                  <a:pt x="505650" y="96138"/>
                </a:lnTo>
                <a:lnTo>
                  <a:pt x="464362" y="96138"/>
                </a:lnTo>
                <a:lnTo>
                  <a:pt x="459109" y="90721"/>
                </a:lnTo>
                <a:lnTo>
                  <a:pt x="453999" y="86091"/>
                </a:lnTo>
                <a:lnTo>
                  <a:pt x="449032" y="82249"/>
                </a:lnTo>
                <a:lnTo>
                  <a:pt x="444176" y="79179"/>
                </a:lnTo>
                <a:lnTo>
                  <a:pt x="437857" y="75653"/>
                </a:lnTo>
                <a:lnTo>
                  <a:pt x="430707" y="73875"/>
                </a:lnTo>
                <a:close/>
              </a:path>
              <a:path w="1437640" h="218439">
                <a:moveTo>
                  <a:pt x="505650" y="191617"/>
                </a:moveTo>
                <a:lnTo>
                  <a:pt x="464362" y="191617"/>
                </a:lnTo>
                <a:lnTo>
                  <a:pt x="464362" y="215328"/>
                </a:lnTo>
                <a:lnTo>
                  <a:pt x="505650" y="215328"/>
                </a:lnTo>
                <a:lnTo>
                  <a:pt x="505650" y="191617"/>
                </a:lnTo>
                <a:close/>
              </a:path>
              <a:path w="1437640" h="218439">
                <a:moveTo>
                  <a:pt x="505650" y="115163"/>
                </a:moveTo>
                <a:lnTo>
                  <a:pt x="441998" y="115163"/>
                </a:lnTo>
                <a:lnTo>
                  <a:pt x="448881" y="118313"/>
                </a:lnTo>
                <a:lnTo>
                  <a:pt x="460489" y="130898"/>
                </a:lnTo>
                <a:lnTo>
                  <a:pt x="463397" y="138341"/>
                </a:lnTo>
                <a:lnTo>
                  <a:pt x="463397" y="156184"/>
                </a:lnTo>
                <a:lnTo>
                  <a:pt x="460489" y="164071"/>
                </a:lnTo>
                <a:lnTo>
                  <a:pt x="448881" y="177076"/>
                </a:lnTo>
                <a:lnTo>
                  <a:pt x="441883" y="180327"/>
                </a:lnTo>
                <a:lnTo>
                  <a:pt x="505650" y="180327"/>
                </a:lnTo>
                <a:lnTo>
                  <a:pt x="505650" y="115163"/>
                </a:lnTo>
                <a:close/>
              </a:path>
              <a:path w="1437640" h="218439">
                <a:moveTo>
                  <a:pt x="505650" y="76936"/>
                </a:moveTo>
                <a:lnTo>
                  <a:pt x="464362" y="76936"/>
                </a:lnTo>
                <a:lnTo>
                  <a:pt x="464362" y="96138"/>
                </a:lnTo>
                <a:lnTo>
                  <a:pt x="505650" y="96138"/>
                </a:lnTo>
                <a:lnTo>
                  <a:pt x="505650" y="76936"/>
                </a:lnTo>
                <a:close/>
              </a:path>
              <a:path w="1437640" h="218439">
                <a:moveTo>
                  <a:pt x="585977" y="76619"/>
                </a:moveTo>
                <a:lnTo>
                  <a:pt x="544690" y="76619"/>
                </a:lnTo>
                <a:lnTo>
                  <a:pt x="544690" y="215328"/>
                </a:lnTo>
                <a:lnTo>
                  <a:pt x="586625" y="215328"/>
                </a:lnTo>
                <a:lnTo>
                  <a:pt x="586625" y="153555"/>
                </a:lnTo>
                <a:lnTo>
                  <a:pt x="587063" y="145937"/>
                </a:lnTo>
                <a:lnTo>
                  <a:pt x="604900" y="119519"/>
                </a:lnTo>
                <a:lnTo>
                  <a:pt x="623557" y="119519"/>
                </a:lnTo>
                <a:lnTo>
                  <a:pt x="623557" y="97104"/>
                </a:lnTo>
                <a:lnTo>
                  <a:pt x="585977" y="97104"/>
                </a:lnTo>
                <a:lnTo>
                  <a:pt x="585977" y="76619"/>
                </a:lnTo>
                <a:close/>
              </a:path>
              <a:path w="1437640" h="218439">
                <a:moveTo>
                  <a:pt x="623557" y="119519"/>
                </a:moveTo>
                <a:lnTo>
                  <a:pt x="616724" y="119519"/>
                </a:lnTo>
                <a:lnTo>
                  <a:pt x="620115" y="119849"/>
                </a:lnTo>
                <a:lnTo>
                  <a:pt x="623557" y="120484"/>
                </a:lnTo>
                <a:lnTo>
                  <a:pt x="623557" y="119519"/>
                </a:lnTo>
                <a:close/>
              </a:path>
              <a:path w="1437640" h="218439">
                <a:moveTo>
                  <a:pt x="618769" y="74675"/>
                </a:moveTo>
                <a:lnTo>
                  <a:pt x="611352" y="74675"/>
                </a:lnTo>
                <a:lnTo>
                  <a:pt x="606323" y="76695"/>
                </a:lnTo>
                <a:lnTo>
                  <a:pt x="595464" y="84759"/>
                </a:lnTo>
                <a:lnTo>
                  <a:pt x="590715" y="90220"/>
                </a:lnTo>
                <a:lnTo>
                  <a:pt x="586625" y="97104"/>
                </a:lnTo>
                <a:lnTo>
                  <a:pt x="623557" y="97104"/>
                </a:lnTo>
                <a:lnTo>
                  <a:pt x="623557" y="75323"/>
                </a:lnTo>
                <a:lnTo>
                  <a:pt x="621296" y="74904"/>
                </a:lnTo>
                <a:lnTo>
                  <a:pt x="618769" y="74675"/>
                </a:lnTo>
                <a:close/>
              </a:path>
              <a:path w="1437640" h="218439">
                <a:moveTo>
                  <a:pt x="699846" y="0"/>
                </a:moveTo>
                <a:lnTo>
                  <a:pt x="658558" y="0"/>
                </a:lnTo>
                <a:lnTo>
                  <a:pt x="658558" y="215328"/>
                </a:lnTo>
                <a:lnTo>
                  <a:pt x="699846" y="215328"/>
                </a:lnTo>
                <a:lnTo>
                  <a:pt x="699846" y="0"/>
                </a:lnTo>
                <a:close/>
              </a:path>
              <a:path w="1437640" h="218439">
                <a:moveTo>
                  <a:pt x="801471" y="73875"/>
                </a:moveTo>
                <a:lnTo>
                  <a:pt x="762020" y="85400"/>
                </a:lnTo>
                <a:lnTo>
                  <a:pt x="735920" y="117265"/>
                </a:lnTo>
                <a:lnTo>
                  <a:pt x="730821" y="145008"/>
                </a:lnTo>
                <a:lnTo>
                  <a:pt x="732031" y="160925"/>
                </a:lnTo>
                <a:lnTo>
                  <a:pt x="750176" y="198399"/>
                </a:lnTo>
                <a:lnTo>
                  <a:pt x="786736" y="216996"/>
                </a:lnTo>
                <a:lnTo>
                  <a:pt x="802271" y="218236"/>
                </a:lnTo>
                <a:lnTo>
                  <a:pt x="823069" y="215927"/>
                </a:lnTo>
                <a:lnTo>
                  <a:pt x="840943" y="208999"/>
                </a:lnTo>
                <a:lnTo>
                  <a:pt x="855892" y="197453"/>
                </a:lnTo>
                <a:lnTo>
                  <a:pt x="864431" y="185978"/>
                </a:lnTo>
                <a:lnTo>
                  <a:pt x="793076" y="185978"/>
                </a:lnTo>
                <a:lnTo>
                  <a:pt x="786866" y="183184"/>
                </a:lnTo>
                <a:lnTo>
                  <a:pt x="776223" y="171996"/>
                </a:lnTo>
                <a:lnTo>
                  <a:pt x="773290" y="164744"/>
                </a:lnTo>
                <a:lnTo>
                  <a:pt x="772756" y="155816"/>
                </a:lnTo>
                <a:lnTo>
                  <a:pt x="871626" y="155816"/>
                </a:lnTo>
                <a:lnTo>
                  <a:pt x="871626" y="149199"/>
                </a:lnTo>
                <a:lnTo>
                  <a:pt x="870371" y="133742"/>
                </a:lnTo>
                <a:lnTo>
                  <a:pt x="868857" y="128066"/>
                </a:lnTo>
                <a:lnTo>
                  <a:pt x="773074" y="128066"/>
                </a:lnTo>
                <a:lnTo>
                  <a:pt x="774153" y="119786"/>
                </a:lnTo>
                <a:lnTo>
                  <a:pt x="777303" y="113398"/>
                </a:lnTo>
                <a:lnTo>
                  <a:pt x="787730" y="104355"/>
                </a:lnTo>
                <a:lnTo>
                  <a:pt x="794321" y="102095"/>
                </a:lnTo>
                <a:lnTo>
                  <a:pt x="856686" y="102095"/>
                </a:lnTo>
                <a:lnTo>
                  <a:pt x="851547" y="95402"/>
                </a:lnTo>
                <a:lnTo>
                  <a:pt x="840889" y="85984"/>
                </a:lnTo>
                <a:lnTo>
                  <a:pt x="828990" y="79257"/>
                </a:lnTo>
                <a:lnTo>
                  <a:pt x="815852" y="75221"/>
                </a:lnTo>
                <a:lnTo>
                  <a:pt x="801471" y="73875"/>
                </a:lnTo>
                <a:close/>
              </a:path>
              <a:path w="1437640" h="218439">
                <a:moveTo>
                  <a:pt x="830021" y="168719"/>
                </a:moveTo>
                <a:lnTo>
                  <a:pt x="824098" y="176270"/>
                </a:lnTo>
                <a:lnTo>
                  <a:pt x="817151" y="181663"/>
                </a:lnTo>
                <a:lnTo>
                  <a:pt x="809177" y="184900"/>
                </a:lnTo>
                <a:lnTo>
                  <a:pt x="800176" y="185978"/>
                </a:lnTo>
                <a:lnTo>
                  <a:pt x="864431" y="185978"/>
                </a:lnTo>
                <a:lnTo>
                  <a:pt x="867917" y="181292"/>
                </a:lnTo>
                <a:lnTo>
                  <a:pt x="830021" y="168719"/>
                </a:lnTo>
                <a:close/>
              </a:path>
              <a:path w="1437640" h="218439">
                <a:moveTo>
                  <a:pt x="856686" y="102095"/>
                </a:moveTo>
                <a:lnTo>
                  <a:pt x="802271" y="102095"/>
                </a:lnTo>
                <a:lnTo>
                  <a:pt x="811736" y="103719"/>
                </a:lnTo>
                <a:lnTo>
                  <a:pt x="819329" y="108589"/>
                </a:lnTo>
                <a:lnTo>
                  <a:pt x="825047" y="116706"/>
                </a:lnTo>
                <a:lnTo>
                  <a:pt x="828890" y="128066"/>
                </a:lnTo>
                <a:lnTo>
                  <a:pt x="868857" y="128066"/>
                </a:lnTo>
                <a:lnTo>
                  <a:pt x="866606" y="119624"/>
                </a:lnTo>
                <a:lnTo>
                  <a:pt x="860332" y="106844"/>
                </a:lnTo>
                <a:lnTo>
                  <a:pt x="856686" y="102095"/>
                </a:lnTo>
                <a:close/>
              </a:path>
              <a:path w="1437640" h="218439">
                <a:moveTo>
                  <a:pt x="928725" y="168071"/>
                </a:moveTo>
                <a:lnTo>
                  <a:pt x="895337" y="183235"/>
                </a:lnTo>
                <a:lnTo>
                  <a:pt x="900949" y="191462"/>
                </a:lnTo>
                <a:lnTo>
                  <a:pt x="907137" y="198559"/>
                </a:lnTo>
                <a:lnTo>
                  <a:pt x="944135" y="217373"/>
                </a:lnTo>
                <a:lnTo>
                  <a:pt x="951788" y="217906"/>
                </a:lnTo>
                <a:lnTo>
                  <a:pt x="962680" y="217106"/>
                </a:lnTo>
                <a:lnTo>
                  <a:pt x="997556" y="198363"/>
                </a:lnTo>
                <a:lnTo>
                  <a:pt x="1003883" y="187591"/>
                </a:lnTo>
                <a:lnTo>
                  <a:pt x="952118" y="187591"/>
                </a:lnTo>
                <a:lnTo>
                  <a:pt x="946120" y="186370"/>
                </a:lnTo>
                <a:lnTo>
                  <a:pt x="940222" y="182708"/>
                </a:lnTo>
                <a:lnTo>
                  <a:pt x="934423" y="176608"/>
                </a:lnTo>
                <a:lnTo>
                  <a:pt x="928725" y="168071"/>
                </a:lnTo>
                <a:close/>
              </a:path>
              <a:path w="1437640" h="218439">
                <a:moveTo>
                  <a:pt x="954531" y="73875"/>
                </a:moveTo>
                <a:lnTo>
                  <a:pt x="915581" y="85572"/>
                </a:lnTo>
                <a:lnTo>
                  <a:pt x="900658" y="115646"/>
                </a:lnTo>
                <a:lnTo>
                  <a:pt x="903260" y="129836"/>
                </a:lnTo>
                <a:lnTo>
                  <a:pt x="911066" y="141909"/>
                </a:lnTo>
                <a:lnTo>
                  <a:pt x="924072" y="151868"/>
                </a:lnTo>
                <a:lnTo>
                  <a:pt x="942276" y="159715"/>
                </a:lnTo>
                <a:lnTo>
                  <a:pt x="949375" y="161975"/>
                </a:lnTo>
                <a:lnTo>
                  <a:pt x="953249" y="163487"/>
                </a:lnTo>
                <a:lnTo>
                  <a:pt x="953896" y="164236"/>
                </a:lnTo>
                <a:lnTo>
                  <a:pt x="955497" y="164236"/>
                </a:lnTo>
                <a:lnTo>
                  <a:pt x="957973" y="165239"/>
                </a:lnTo>
                <a:lnTo>
                  <a:pt x="964641" y="169227"/>
                </a:lnTo>
                <a:lnTo>
                  <a:pt x="966304" y="172148"/>
                </a:lnTo>
                <a:lnTo>
                  <a:pt x="966304" y="179019"/>
                </a:lnTo>
                <a:lnTo>
                  <a:pt x="964857" y="181698"/>
                </a:lnTo>
                <a:lnTo>
                  <a:pt x="959053" y="186410"/>
                </a:lnTo>
                <a:lnTo>
                  <a:pt x="955776" y="187591"/>
                </a:lnTo>
                <a:lnTo>
                  <a:pt x="1003883" y="187591"/>
                </a:lnTo>
                <a:lnTo>
                  <a:pt x="1005528" y="183235"/>
                </a:lnTo>
                <a:lnTo>
                  <a:pt x="1005653" y="182708"/>
                </a:lnTo>
                <a:lnTo>
                  <a:pt x="1006627" y="174358"/>
                </a:lnTo>
                <a:lnTo>
                  <a:pt x="1005958" y="165973"/>
                </a:lnTo>
                <a:lnTo>
                  <a:pt x="975389" y="133650"/>
                </a:lnTo>
                <a:lnTo>
                  <a:pt x="954189" y="125958"/>
                </a:lnTo>
                <a:lnTo>
                  <a:pt x="946556" y="122808"/>
                </a:lnTo>
                <a:lnTo>
                  <a:pt x="940803" y="118732"/>
                </a:lnTo>
                <a:lnTo>
                  <a:pt x="939451" y="115646"/>
                </a:lnTo>
                <a:lnTo>
                  <a:pt x="939368" y="108165"/>
                </a:lnTo>
                <a:lnTo>
                  <a:pt x="940612" y="105803"/>
                </a:lnTo>
                <a:lnTo>
                  <a:pt x="945591" y="101942"/>
                </a:lnTo>
                <a:lnTo>
                  <a:pt x="948550" y="100977"/>
                </a:lnTo>
                <a:lnTo>
                  <a:pt x="994821" y="100977"/>
                </a:lnTo>
                <a:lnTo>
                  <a:pt x="1002766" y="96138"/>
                </a:lnTo>
                <a:lnTo>
                  <a:pt x="991643" y="86397"/>
                </a:lnTo>
                <a:lnTo>
                  <a:pt x="979897" y="79440"/>
                </a:lnTo>
                <a:lnTo>
                  <a:pt x="967526" y="75266"/>
                </a:lnTo>
                <a:lnTo>
                  <a:pt x="954531" y="73875"/>
                </a:lnTo>
                <a:close/>
              </a:path>
              <a:path w="1437640" h="218439">
                <a:moveTo>
                  <a:pt x="994821" y="100977"/>
                </a:moveTo>
                <a:lnTo>
                  <a:pt x="952017" y="100977"/>
                </a:lnTo>
                <a:lnTo>
                  <a:pt x="957384" y="101742"/>
                </a:lnTo>
                <a:lnTo>
                  <a:pt x="962953" y="104038"/>
                </a:lnTo>
                <a:lnTo>
                  <a:pt x="968724" y="107867"/>
                </a:lnTo>
                <a:lnTo>
                  <a:pt x="974699" y="113233"/>
                </a:lnTo>
                <a:lnTo>
                  <a:pt x="994821" y="100977"/>
                </a:lnTo>
                <a:close/>
              </a:path>
              <a:path w="1437640" h="218439">
                <a:moveTo>
                  <a:pt x="1082928" y="114515"/>
                </a:moveTo>
                <a:lnTo>
                  <a:pt x="1041628" y="114515"/>
                </a:lnTo>
                <a:lnTo>
                  <a:pt x="1041628" y="215328"/>
                </a:lnTo>
                <a:lnTo>
                  <a:pt x="1082928" y="215328"/>
                </a:lnTo>
                <a:lnTo>
                  <a:pt x="1082928" y="114515"/>
                </a:lnTo>
                <a:close/>
              </a:path>
              <a:path w="1437640" h="218439">
                <a:moveTo>
                  <a:pt x="1102766" y="76619"/>
                </a:moveTo>
                <a:lnTo>
                  <a:pt x="1025829" y="76619"/>
                </a:lnTo>
                <a:lnTo>
                  <a:pt x="1025829" y="114515"/>
                </a:lnTo>
                <a:lnTo>
                  <a:pt x="1102766" y="114515"/>
                </a:lnTo>
                <a:lnTo>
                  <a:pt x="1102766" y="76619"/>
                </a:lnTo>
                <a:close/>
              </a:path>
              <a:path w="1437640" h="218439">
                <a:moveTo>
                  <a:pt x="1082928" y="29032"/>
                </a:moveTo>
                <a:lnTo>
                  <a:pt x="1041628" y="29032"/>
                </a:lnTo>
                <a:lnTo>
                  <a:pt x="1041628" y="76619"/>
                </a:lnTo>
                <a:lnTo>
                  <a:pt x="1082928" y="76619"/>
                </a:lnTo>
                <a:lnTo>
                  <a:pt x="1082928" y="29032"/>
                </a:lnTo>
                <a:close/>
              </a:path>
              <a:path w="1437640" h="218439">
                <a:moveTo>
                  <a:pt x="1196797" y="73558"/>
                </a:moveTo>
                <a:lnTo>
                  <a:pt x="1155184" y="84986"/>
                </a:lnTo>
                <a:lnTo>
                  <a:pt x="1128856" y="117146"/>
                </a:lnTo>
                <a:lnTo>
                  <a:pt x="1123734" y="146291"/>
                </a:lnTo>
                <a:lnTo>
                  <a:pt x="1124922" y="160009"/>
                </a:lnTo>
                <a:lnTo>
                  <a:pt x="1142771" y="196380"/>
                </a:lnTo>
                <a:lnTo>
                  <a:pt x="1179931" y="216870"/>
                </a:lnTo>
                <a:lnTo>
                  <a:pt x="1196149" y="218236"/>
                </a:lnTo>
                <a:lnTo>
                  <a:pt x="1210756" y="216946"/>
                </a:lnTo>
                <a:lnTo>
                  <a:pt x="1246885" y="197586"/>
                </a:lnTo>
                <a:lnTo>
                  <a:pt x="1258789" y="180657"/>
                </a:lnTo>
                <a:lnTo>
                  <a:pt x="1187221" y="180657"/>
                </a:lnTo>
                <a:lnTo>
                  <a:pt x="1179893" y="177164"/>
                </a:lnTo>
                <a:lnTo>
                  <a:pt x="1164704" y="135547"/>
                </a:lnTo>
                <a:lnTo>
                  <a:pt x="1167764" y="127698"/>
                </a:lnTo>
                <a:lnTo>
                  <a:pt x="1180020" y="114579"/>
                </a:lnTo>
                <a:lnTo>
                  <a:pt x="1187335" y="111290"/>
                </a:lnTo>
                <a:lnTo>
                  <a:pt x="1258856" y="111290"/>
                </a:lnTo>
                <a:lnTo>
                  <a:pt x="1255739" y="105267"/>
                </a:lnTo>
                <a:lnTo>
                  <a:pt x="1246885" y="94284"/>
                </a:lnTo>
                <a:lnTo>
                  <a:pt x="1236161" y="85216"/>
                </a:lnTo>
                <a:lnTo>
                  <a:pt x="1224237" y="78739"/>
                </a:lnTo>
                <a:lnTo>
                  <a:pt x="1211115" y="74853"/>
                </a:lnTo>
                <a:lnTo>
                  <a:pt x="1196797" y="73558"/>
                </a:lnTo>
                <a:close/>
              </a:path>
              <a:path w="1437640" h="218439">
                <a:moveTo>
                  <a:pt x="1258856" y="111290"/>
                </a:moveTo>
                <a:lnTo>
                  <a:pt x="1203998" y="111290"/>
                </a:lnTo>
                <a:lnTo>
                  <a:pt x="1211148" y="114795"/>
                </a:lnTo>
                <a:lnTo>
                  <a:pt x="1217282" y="121780"/>
                </a:lnTo>
                <a:lnTo>
                  <a:pt x="1221306" y="127242"/>
                </a:lnTo>
                <a:lnTo>
                  <a:pt x="1224179" y="133149"/>
                </a:lnTo>
                <a:lnTo>
                  <a:pt x="1225903" y="139500"/>
                </a:lnTo>
                <a:lnTo>
                  <a:pt x="1226477" y="146291"/>
                </a:lnTo>
                <a:lnTo>
                  <a:pt x="1225903" y="153004"/>
                </a:lnTo>
                <a:lnTo>
                  <a:pt x="1203998" y="180657"/>
                </a:lnTo>
                <a:lnTo>
                  <a:pt x="1258789" y="180657"/>
                </a:lnTo>
                <a:lnTo>
                  <a:pt x="1262065" y="174278"/>
                </a:lnTo>
                <a:lnTo>
                  <a:pt x="1265863" y="160631"/>
                </a:lnTo>
                <a:lnTo>
                  <a:pt x="1267076" y="146291"/>
                </a:lnTo>
                <a:lnTo>
                  <a:pt x="1267045" y="144678"/>
                </a:lnTo>
                <a:lnTo>
                  <a:pt x="1265863" y="130951"/>
                </a:lnTo>
                <a:lnTo>
                  <a:pt x="1262065" y="117489"/>
                </a:lnTo>
                <a:lnTo>
                  <a:pt x="1258856" y="111290"/>
                </a:lnTo>
                <a:close/>
              </a:path>
              <a:path w="1437640" h="218439">
                <a:moveTo>
                  <a:pt x="1347292" y="76619"/>
                </a:moveTo>
                <a:lnTo>
                  <a:pt x="1305991" y="76619"/>
                </a:lnTo>
                <a:lnTo>
                  <a:pt x="1305991" y="215328"/>
                </a:lnTo>
                <a:lnTo>
                  <a:pt x="1347292" y="215328"/>
                </a:lnTo>
                <a:lnTo>
                  <a:pt x="1347292" y="146621"/>
                </a:lnTo>
                <a:lnTo>
                  <a:pt x="1347744" y="138770"/>
                </a:lnTo>
                <a:lnTo>
                  <a:pt x="1365567" y="109359"/>
                </a:lnTo>
                <a:lnTo>
                  <a:pt x="1434489" y="109359"/>
                </a:lnTo>
                <a:lnTo>
                  <a:pt x="1434203" y="108069"/>
                </a:lnTo>
                <a:lnTo>
                  <a:pt x="1430146" y="98230"/>
                </a:lnTo>
                <a:lnTo>
                  <a:pt x="1426779" y="93065"/>
                </a:lnTo>
                <a:lnTo>
                  <a:pt x="1347292" y="93065"/>
                </a:lnTo>
                <a:lnTo>
                  <a:pt x="1347292" y="76619"/>
                </a:lnTo>
                <a:close/>
              </a:path>
              <a:path w="1437640" h="218439">
                <a:moveTo>
                  <a:pt x="1434489" y="109359"/>
                </a:moveTo>
                <a:lnTo>
                  <a:pt x="1379334" y="109359"/>
                </a:lnTo>
                <a:lnTo>
                  <a:pt x="1384630" y="112102"/>
                </a:lnTo>
                <a:lnTo>
                  <a:pt x="1393342" y="123075"/>
                </a:lnTo>
                <a:lnTo>
                  <a:pt x="1395514" y="129793"/>
                </a:lnTo>
                <a:lnTo>
                  <a:pt x="1395514" y="215328"/>
                </a:lnTo>
                <a:lnTo>
                  <a:pt x="1437449" y="215328"/>
                </a:lnTo>
                <a:lnTo>
                  <a:pt x="1437359" y="129793"/>
                </a:lnTo>
                <a:lnTo>
                  <a:pt x="1436637" y="119038"/>
                </a:lnTo>
                <a:lnTo>
                  <a:pt x="1434489" y="109359"/>
                </a:lnTo>
                <a:close/>
              </a:path>
              <a:path w="1437640" h="218439">
                <a:moveTo>
                  <a:pt x="1391640" y="73228"/>
                </a:moveTo>
                <a:lnTo>
                  <a:pt x="1380160" y="74468"/>
                </a:lnTo>
                <a:lnTo>
                  <a:pt x="1368942" y="78189"/>
                </a:lnTo>
                <a:lnTo>
                  <a:pt x="1357986" y="84388"/>
                </a:lnTo>
                <a:lnTo>
                  <a:pt x="1347292" y="93065"/>
                </a:lnTo>
                <a:lnTo>
                  <a:pt x="1426779" y="93065"/>
                </a:lnTo>
                <a:lnTo>
                  <a:pt x="1391640" y="73228"/>
                </a:lnTo>
                <a:close/>
              </a:path>
            </a:pathLst>
          </a:custGeom>
          <a:solidFill>
            <a:srgbClr val="5C6346">
              <a:alpha val="8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2777" y="7044367"/>
            <a:ext cx="235115" cy="7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2990" y="6905363"/>
            <a:ext cx="969365" cy="95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0140" y="6768153"/>
            <a:ext cx="1052753" cy="95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9480" y="6582727"/>
            <a:ext cx="2058670" cy="0"/>
          </a:xfrm>
          <a:custGeom>
            <a:avLst/>
            <a:gdLst/>
            <a:ahLst/>
            <a:cxnLst/>
            <a:rect l="l" t="t" r="r" b="b"/>
            <a:pathLst>
              <a:path w="2058670">
                <a:moveTo>
                  <a:pt x="0" y="0"/>
                </a:moveTo>
                <a:lnTo>
                  <a:pt x="2058631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35640" y="6960666"/>
            <a:ext cx="273089" cy="25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object 10"/>
          <p:cNvSpPr/>
          <p:nvPr/>
        </p:nvSpPr>
        <p:spPr>
          <a:xfrm>
            <a:off x="9172540" y="6918633"/>
            <a:ext cx="273089" cy="25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5274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547B80"/>
                </a:solidFill>
              </a:rPr>
              <a:t>What </a:t>
            </a:r>
            <a:r>
              <a:rPr dirty="0">
                <a:solidFill>
                  <a:srgbClr val="547B80"/>
                </a:solidFill>
              </a:rPr>
              <a:t>is the comprehensive</a:t>
            </a:r>
            <a:r>
              <a:rPr spc="-80" dirty="0">
                <a:solidFill>
                  <a:srgbClr val="547B80"/>
                </a:solidFill>
              </a:rPr>
              <a:t> </a:t>
            </a:r>
            <a:r>
              <a:rPr dirty="0">
                <a:solidFill>
                  <a:srgbClr val="547B80"/>
                </a:solidFill>
              </a:rPr>
              <a:t>plan?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7589" y="2053574"/>
            <a:ext cx="3917950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4198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Tw Cen MT"/>
                <a:cs typeface="Tw Cen MT"/>
              </a:rPr>
              <a:t>Required </a:t>
            </a:r>
            <a:r>
              <a:rPr sz="2000" b="1" spc="-25" dirty="0">
                <a:latin typeface="Tw Cen MT"/>
                <a:cs typeface="Tw Cen MT"/>
              </a:rPr>
              <a:t>by </a:t>
            </a:r>
            <a:r>
              <a:rPr sz="2000" b="1" dirty="0">
                <a:latin typeface="Tw Cen MT"/>
                <a:cs typeface="Tw Cen MT"/>
              </a:rPr>
              <a:t>the </a:t>
            </a:r>
            <a:r>
              <a:rPr sz="2000" b="1" spc="5" dirty="0">
                <a:latin typeface="Tw Cen MT"/>
                <a:cs typeface="Tw Cen MT"/>
              </a:rPr>
              <a:t>State </a:t>
            </a:r>
            <a:r>
              <a:rPr sz="2000" b="1" dirty="0">
                <a:latin typeface="Tw Cen MT"/>
                <a:cs typeface="Tw Cen MT"/>
              </a:rPr>
              <a:t>of  </a:t>
            </a:r>
            <a:r>
              <a:rPr sz="2000" b="1" spc="-5" dirty="0">
                <a:latin typeface="Tw Cen MT"/>
                <a:cs typeface="Tw Cen MT"/>
              </a:rPr>
              <a:t>South </a:t>
            </a:r>
            <a:r>
              <a:rPr sz="2000" b="1" dirty="0">
                <a:latin typeface="Tw Cen MT"/>
                <a:cs typeface="Tw Cen MT"/>
              </a:rPr>
              <a:t>Carolina </a:t>
            </a:r>
            <a:r>
              <a:rPr sz="2000" spc="-5" dirty="0">
                <a:latin typeface="Tw Cen MT"/>
                <a:cs typeface="Tw Cen MT"/>
              </a:rPr>
              <a:t>in </a:t>
            </a:r>
            <a:r>
              <a:rPr sz="2000" dirty="0">
                <a:latin typeface="Tw Cen MT"/>
                <a:cs typeface="Tw Cen MT"/>
              </a:rPr>
              <a:t>1994</a:t>
            </a:r>
            <a:r>
              <a:rPr sz="2000" spc="-7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State</a:t>
            </a:r>
          </a:p>
          <a:p>
            <a:pPr marL="241300" marR="412115">
              <a:lnSpc>
                <a:spcPct val="100000"/>
              </a:lnSpc>
            </a:pPr>
            <a:r>
              <a:rPr sz="2000" spc="-5" dirty="0">
                <a:latin typeface="Tw Cen MT"/>
                <a:cs typeface="Tw Cen MT"/>
              </a:rPr>
              <a:t>Comprehensive </a:t>
            </a:r>
            <a:r>
              <a:rPr sz="2000" dirty="0">
                <a:latin typeface="Tw Cen MT"/>
                <a:cs typeface="Tw Cen MT"/>
              </a:rPr>
              <a:t>Planning Act</a:t>
            </a:r>
            <a:r>
              <a:rPr sz="2000" spc="-7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(SC  Code Title 6, Chapter</a:t>
            </a:r>
            <a:r>
              <a:rPr sz="2000" spc="-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29)</a:t>
            </a:r>
          </a:p>
          <a:p>
            <a:pPr>
              <a:lnSpc>
                <a:spcPct val="100000"/>
              </a:lnSpc>
            </a:pPr>
            <a:endParaRPr sz="22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lang="en-US" sz="2000" b="1" spc="-20" dirty="0">
                <a:cs typeface="Tw Cen MT"/>
              </a:rPr>
              <a:t>Reviewed </a:t>
            </a:r>
            <a:r>
              <a:rPr lang="en-US" sz="2000" spc="-10" dirty="0">
                <a:cs typeface="Tw Cen MT"/>
              </a:rPr>
              <a:t>every </a:t>
            </a:r>
            <a:r>
              <a:rPr lang="en-US" sz="2000" dirty="0">
                <a:cs typeface="Tw Cen MT"/>
              </a:rPr>
              <a:t>5 </a:t>
            </a:r>
            <a:r>
              <a:rPr lang="en-US" sz="2000" spc="-15" dirty="0">
                <a:cs typeface="Tw Cen MT"/>
              </a:rPr>
              <a:t>years,</a:t>
            </a:r>
            <a:r>
              <a:rPr lang="en-US" sz="2000" spc="-40" dirty="0">
                <a:cs typeface="Tw Cen MT"/>
              </a:rPr>
              <a:t> </a:t>
            </a:r>
            <a:r>
              <a:rPr lang="en-US" sz="2000" b="1" dirty="0">
                <a:cs typeface="Tw Cen MT"/>
              </a:rPr>
              <a:t>revised</a:t>
            </a:r>
            <a:endParaRPr lang="en-US" sz="2000" dirty="0">
              <a:cs typeface="Tw Cen MT"/>
            </a:endParaRPr>
          </a:p>
          <a:p>
            <a:pPr marL="241300">
              <a:lnSpc>
                <a:spcPct val="100000"/>
              </a:lnSpc>
            </a:pPr>
            <a:r>
              <a:rPr lang="en-US" sz="2000" spc="-10" dirty="0">
                <a:cs typeface="Tw Cen MT"/>
              </a:rPr>
              <a:t>every </a:t>
            </a:r>
            <a:r>
              <a:rPr lang="en-US" sz="2000" dirty="0">
                <a:cs typeface="Tw Cen MT"/>
              </a:rPr>
              <a:t>10 </a:t>
            </a:r>
            <a:r>
              <a:rPr lang="en-US" sz="2000" spc="-10" dirty="0">
                <a:cs typeface="Tw Cen MT"/>
              </a:rPr>
              <a:t>years</a:t>
            </a:r>
            <a:endParaRPr lang="en-US" sz="2000" dirty="0">
              <a:cs typeface="Tw Cen MT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endParaRPr lang="en-US" sz="2000" b="1" dirty="0" smtClean="0">
              <a:latin typeface="Tw Cen MT"/>
              <a:cs typeface="Tw Cen MT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b="1" dirty="0" smtClean="0">
                <a:latin typeface="Tw Cen MT"/>
                <a:cs typeface="Tw Cen MT"/>
              </a:rPr>
              <a:t>Planning </a:t>
            </a:r>
            <a:r>
              <a:rPr sz="2000" b="1" dirty="0">
                <a:latin typeface="Tw Cen MT"/>
                <a:cs typeface="Tw Cen MT"/>
              </a:rPr>
              <a:t>Commission </a:t>
            </a:r>
            <a:r>
              <a:rPr sz="2000" spc="-10" dirty="0">
                <a:latin typeface="Tw Cen MT"/>
                <a:cs typeface="Tw Cen MT"/>
              </a:rPr>
              <a:t>develops</a:t>
            </a:r>
            <a:r>
              <a:rPr sz="2000" spc="-7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the  plan and recommends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approval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b="1" dirty="0" smtClean="0">
                <a:latin typeface="Tw Cen MT"/>
                <a:cs typeface="Tw Cen MT"/>
              </a:rPr>
              <a:t>City Council </a:t>
            </a:r>
            <a:r>
              <a:rPr sz="2000" dirty="0" smtClean="0">
                <a:latin typeface="Tw Cen MT"/>
                <a:cs typeface="Tw Cen MT"/>
              </a:rPr>
              <a:t>adopts the</a:t>
            </a:r>
            <a:r>
              <a:rPr sz="2000" spc="-15" dirty="0" smtClean="0">
                <a:latin typeface="Tw Cen MT"/>
                <a:cs typeface="Tw Cen MT"/>
              </a:rPr>
              <a:t> </a:t>
            </a:r>
            <a:r>
              <a:rPr sz="2000" dirty="0" smtClean="0">
                <a:latin typeface="Tw Cen MT"/>
                <a:cs typeface="Tw Cen MT"/>
              </a:rPr>
              <a:t>plan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8789" y="2053574"/>
            <a:ext cx="408559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w Cen MT"/>
                <a:cs typeface="Tw Cen MT"/>
              </a:rPr>
              <a:t>Elements: </a:t>
            </a:r>
            <a:r>
              <a:rPr sz="2000" dirty="0">
                <a:latin typeface="Tw Cen MT"/>
                <a:cs typeface="Tw Cen MT"/>
              </a:rPr>
              <a:t>population, economic  </a:t>
            </a:r>
            <a:r>
              <a:rPr sz="2000" spc="-5" dirty="0">
                <a:latin typeface="Tw Cen MT"/>
                <a:cs typeface="Tw Cen MT"/>
              </a:rPr>
              <a:t>development, natural resources,  cultural resources, </a:t>
            </a:r>
            <a:r>
              <a:rPr sz="2000" dirty="0">
                <a:latin typeface="Tw Cen MT"/>
                <a:cs typeface="Tw Cen MT"/>
              </a:rPr>
              <a:t>community </a:t>
            </a:r>
            <a:r>
              <a:rPr sz="2000" spc="-5" dirty="0">
                <a:latin typeface="Tw Cen MT"/>
                <a:cs typeface="Tw Cen MT"/>
              </a:rPr>
              <a:t>facilities,  </a:t>
            </a:r>
            <a:r>
              <a:rPr sz="2000" spc="-10" dirty="0">
                <a:latin typeface="Tw Cen MT"/>
                <a:cs typeface="Tw Cen MT"/>
              </a:rPr>
              <a:t>housing, </a:t>
            </a:r>
            <a:r>
              <a:rPr sz="2000" spc="-5" dirty="0">
                <a:latin typeface="Tw Cen MT"/>
                <a:cs typeface="Tw Cen MT"/>
              </a:rPr>
              <a:t>land </a:t>
            </a:r>
            <a:r>
              <a:rPr sz="2000" spc="-25" dirty="0">
                <a:latin typeface="Tw Cen MT"/>
                <a:cs typeface="Tw Cen MT"/>
              </a:rPr>
              <a:t>use, </a:t>
            </a:r>
            <a:r>
              <a:rPr sz="2000" dirty="0">
                <a:latin typeface="Tw Cen MT"/>
                <a:cs typeface="Tw Cen MT"/>
              </a:rPr>
              <a:t>transportation,  priority </a:t>
            </a:r>
            <a:r>
              <a:rPr sz="2000" spc="-5" dirty="0">
                <a:latin typeface="Tw Cen MT"/>
                <a:cs typeface="Tw Cen MT"/>
              </a:rPr>
              <a:t>investment,</a:t>
            </a:r>
            <a:r>
              <a:rPr sz="2000" spc="-1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resilience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1450" y="4120515"/>
            <a:ext cx="4119245" cy="1417320"/>
          </a:xfrm>
          <a:prstGeom prst="rect">
            <a:avLst/>
          </a:prstGeom>
          <a:solidFill>
            <a:srgbClr val="BBCACC"/>
          </a:solidFill>
        </p:spPr>
        <p:txBody>
          <a:bodyPr vert="horz" wrap="square" lIns="0" tIns="79375" rIns="0" bIns="0" rtlCol="0">
            <a:spAutoFit/>
          </a:bodyPr>
          <a:lstStyle/>
          <a:p>
            <a:pPr marL="228600" marR="634365">
              <a:lnSpc>
                <a:spcPct val="100000"/>
              </a:lnSpc>
              <a:spcBef>
                <a:spcPts val="625"/>
              </a:spcBef>
            </a:pPr>
            <a:r>
              <a:rPr sz="2000" b="1" dirty="0">
                <a:latin typeface="Tw Cen MT"/>
                <a:cs typeface="Tw Cen MT"/>
              </a:rPr>
              <a:t>The ten elements of the plan  </a:t>
            </a:r>
            <a:r>
              <a:rPr sz="2000" b="1" spc="10" dirty="0">
                <a:latin typeface="Tw Cen MT"/>
                <a:cs typeface="Tw Cen MT"/>
              </a:rPr>
              <a:t>are </a:t>
            </a:r>
            <a:r>
              <a:rPr sz="2000" b="1" dirty="0">
                <a:latin typeface="Tw Cen MT"/>
                <a:cs typeface="Tw Cen MT"/>
              </a:rPr>
              <a:t>the Planning</a:t>
            </a:r>
            <a:r>
              <a:rPr sz="2000" b="1" spc="-100" dirty="0">
                <a:latin typeface="Tw Cen MT"/>
                <a:cs typeface="Tw Cen MT"/>
              </a:rPr>
              <a:t> </a:t>
            </a:r>
            <a:r>
              <a:rPr sz="2000" b="1" spc="-25" dirty="0">
                <a:latin typeface="Tw Cen MT"/>
                <a:cs typeface="Tw Cen MT"/>
              </a:rPr>
              <a:t>Commission’s</a:t>
            </a:r>
            <a:endParaRPr sz="2000" dirty="0">
              <a:latin typeface="Tw Cen MT"/>
              <a:cs typeface="Tw Cen MT"/>
            </a:endParaRPr>
          </a:p>
          <a:p>
            <a:pPr marL="228600" marR="201930">
              <a:lnSpc>
                <a:spcPct val="100000"/>
              </a:lnSpc>
            </a:pPr>
            <a:r>
              <a:rPr sz="2000" b="1" spc="5" dirty="0">
                <a:latin typeface="Tw Cen MT"/>
                <a:cs typeface="Tw Cen MT"/>
              </a:rPr>
              <a:t>recommendations </a:t>
            </a:r>
            <a:r>
              <a:rPr sz="2000" b="1" dirty="0">
                <a:latin typeface="Tw Cen MT"/>
                <a:cs typeface="Tw Cen MT"/>
              </a:rPr>
              <a:t>to the</a:t>
            </a:r>
            <a:r>
              <a:rPr sz="2000" b="1" spc="-85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governing  </a:t>
            </a:r>
            <a:r>
              <a:rPr sz="2000" b="1" dirty="0">
                <a:latin typeface="Tw Cen MT"/>
                <a:cs typeface="Tw Cen MT"/>
              </a:rPr>
              <a:t>body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22952" y="7192516"/>
            <a:ext cx="21653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>
                <a:solidFill>
                  <a:srgbClr val="547B80"/>
                </a:solidFill>
              </a:rPr>
              <a:t>2</a:t>
            </a:fld>
            <a:endParaRPr dirty="0">
              <a:solidFill>
                <a:srgbClr val="547B80"/>
              </a:solidFill>
            </a:endParaRPr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571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547B80"/>
                </a:solidFill>
              </a:rPr>
              <a:t>What </a:t>
            </a:r>
            <a:r>
              <a:rPr dirty="0">
                <a:solidFill>
                  <a:srgbClr val="547B80"/>
                </a:solidFill>
              </a:rPr>
              <a:t>the plan </a:t>
            </a:r>
            <a:r>
              <a:rPr spc="-10" dirty="0">
                <a:solidFill>
                  <a:srgbClr val="547B80"/>
                </a:solidFill>
              </a:rPr>
              <a:t>does...and </a:t>
            </a:r>
            <a:r>
              <a:rPr spc="-25" dirty="0">
                <a:solidFill>
                  <a:srgbClr val="547B80"/>
                </a:solidFill>
              </a:rPr>
              <a:t>doesn’t</a:t>
            </a:r>
            <a:r>
              <a:rPr spc="-40" dirty="0">
                <a:solidFill>
                  <a:srgbClr val="547B80"/>
                </a:solidFill>
              </a:rPr>
              <a:t> </a:t>
            </a:r>
            <a:r>
              <a:rPr dirty="0">
                <a:solidFill>
                  <a:srgbClr val="547B80"/>
                </a:solidFill>
              </a:rPr>
              <a:t>do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50" y="1828784"/>
            <a:ext cx="3815079" cy="396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w Cen MT"/>
                <a:cs typeface="Tw Cen MT"/>
              </a:rPr>
              <a:t>The</a:t>
            </a:r>
            <a:r>
              <a:rPr sz="2000" b="1" spc="-10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plan: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w Cen MT"/>
              <a:cs typeface="Tw Cen MT"/>
            </a:endParaRPr>
          </a:p>
          <a:p>
            <a:pPr marL="241300" marR="65405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2000" spc="-10" dirty="0">
                <a:latin typeface="Tw Cen MT"/>
                <a:cs typeface="Tw Cen MT"/>
              </a:rPr>
              <a:t>Makes </a:t>
            </a:r>
            <a:r>
              <a:rPr sz="2000" dirty="0">
                <a:latin typeface="Tw Cen MT"/>
                <a:cs typeface="Tw Cen MT"/>
              </a:rPr>
              <a:t>recommendations about</a:t>
            </a:r>
            <a:r>
              <a:rPr sz="2000" spc="-8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the  future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  <a:p>
            <a:pPr marL="241300" marR="473709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2000" dirty="0">
                <a:latin typeface="Tw Cen MT"/>
                <a:cs typeface="Tw Cen MT"/>
              </a:rPr>
              <a:t>Uses </a:t>
            </a:r>
            <a:r>
              <a:rPr sz="2000" spc="-5" dirty="0">
                <a:latin typeface="Tw Cen MT"/>
                <a:cs typeface="Tw Cen MT"/>
              </a:rPr>
              <a:t>objective information</a:t>
            </a:r>
            <a:r>
              <a:rPr sz="2000" spc="-5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and  analysis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Tw Cen MT"/>
                <a:cs typeface="Tw Cen MT"/>
              </a:rPr>
              <a:t>Incorporates input </a:t>
            </a:r>
            <a:r>
              <a:rPr sz="2000" spc="-15" dirty="0">
                <a:latin typeface="Tw Cen MT"/>
                <a:cs typeface="Tw Cen MT"/>
              </a:rPr>
              <a:t>from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spc="-15" dirty="0">
                <a:latin typeface="Tw Cen MT"/>
                <a:cs typeface="Tw Cen MT"/>
              </a:rPr>
              <a:t>everyone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 dirty="0">
              <a:latin typeface="Tw Cen MT"/>
              <a:cs typeface="Tw Cen MT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Tw Cen MT"/>
                <a:cs typeface="Tw Cen MT"/>
              </a:rPr>
              <a:t>Informs </a:t>
            </a:r>
            <a:r>
              <a:rPr sz="2000" dirty="0">
                <a:latin typeface="Tw Cen MT"/>
                <a:cs typeface="Tw Cen MT"/>
              </a:rPr>
              <a:t>daily decisions and  recommendations </a:t>
            </a:r>
            <a:r>
              <a:rPr sz="2000" spc="-55" dirty="0">
                <a:latin typeface="Tw Cen MT"/>
                <a:cs typeface="Tw Cen MT"/>
              </a:rPr>
              <a:t>by </a:t>
            </a:r>
            <a:r>
              <a:rPr sz="2000" spc="-25" dirty="0">
                <a:latin typeface="Tw Cen MT"/>
                <a:cs typeface="Tw Cen MT"/>
              </a:rPr>
              <a:t>staff, </a:t>
            </a:r>
            <a:r>
              <a:rPr sz="2000" dirty="0">
                <a:latin typeface="Tw Cen MT"/>
                <a:cs typeface="Tw Cen MT"/>
              </a:rPr>
              <a:t>Planning  Commission and</a:t>
            </a:r>
            <a:r>
              <a:rPr sz="2000" spc="-1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Council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238750" y="1828784"/>
            <a:ext cx="4010660" cy="396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w Cen MT"/>
                <a:cs typeface="Tw Cen MT"/>
              </a:rPr>
              <a:t>The plan does</a:t>
            </a:r>
            <a:r>
              <a:rPr sz="2000" b="1" spc="-15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not: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w Cen MT"/>
              <a:cs typeface="Tw Cen MT"/>
            </a:endParaRPr>
          </a:p>
          <a:p>
            <a:pPr marL="241300" marR="508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Tw Cen MT"/>
                <a:cs typeface="Tw Cen MT"/>
              </a:rPr>
              <a:t>Change zoning, </a:t>
            </a:r>
            <a:r>
              <a:rPr sz="2000" dirty="0">
                <a:latin typeface="Tw Cen MT"/>
                <a:cs typeface="Tw Cen MT"/>
              </a:rPr>
              <a:t>but future changes to  zoning should be based on the </a:t>
            </a:r>
            <a:r>
              <a:rPr sz="2000" spc="-15" dirty="0">
                <a:latin typeface="Tw Cen MT"/>
                <a:cs typeface="Tw Cen MT"/>
              </a:rPr>
              <a:t>plan’s  </a:t>
            </a:r>
            <a:r>
              <a:rPr sz="2000" dirty="0">
                <a:latin typeface="Tw Cen MT"/>
                <a:cs typeface="Tw Cen MT"/>
              </a:rPr>
              <a:t>recommendations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w Cen MT"/>
                <a:cs typeface="Tw Cen MT"/>
              </a:rPr>
              <a:t>Change </a:t>
            </a:r>
            <a:r>
              <a:rPr sz="2000" spc="-5" dirty="0">
                <a:latin typeface="Tw Cen MT"/>
                <a:cs typeface="Tw Cen MT"/>
              </a:rPr>
              <a:t>stormwater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regulations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w Cen MT"/>
                <a:cs typeface="Tw Cen MT"/>
              </a:rPr>
              <a:t>Change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taxation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w Cen MT"/>
              <a:buChar char="•"/>
            </a:pPr>
            <a:endParaRPr sz="2200">
              <a:latin typeface="Tw Cen MT"/>
              <a:cs typeface="Tw Cen MT"/>
            </a:endParaRPr>
          </a:p>
          <a:p>
            <a:pPr marL="241300" marR="26034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w Cen MT"/>
                <a:cs typeface="Tw Cen MT"/>
              </a:rPr>
              <a:t>Make </a:t>
            </a:r>
            <a:r>
              <a:rPr sz="2000" dirty="0">
                <a:latin typeface="Tw Cen MT"/>
                <a:cs typeface="Tw Cen MT"/>
              </a:rPr>
              <a:t>detailed policy  recommendations </a:t>
            </a:r>
            <a:r>
              <a:rPr sz="2000" spc="-10" dirty="0">
                <a:latin typeface="Tw Cen MT"/>
                <a:cs typeface="Tw Cen MT"/>
              </a:rPr>
              <a:t>already covered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in  </a:t>
            </a:r>
            <a:r>
              <a:rPr sz="2000" dirty="0">
                <a:latin typeface="Tw Cen MT"/>
                <a:cs typeface="Tw Cen MT"/>
              </a:rPr>
              <a:t>other adopted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plans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8777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What </a:t>
            </a:r>
            <a:r>
              <a:rPr spc="-5" dirty="0"/>
              <a:t>we’re </a:t>
            </a:r>
            <a:r>
              <a:rPr dirty="0"/>
              <a:t>doing </a:t>
            </a:r>
            <a:r>
              <a:rPr spc="15" dirty="0"/>
              <a:t>differently </a:t>
            </a:r>
            <a:r>
              <a:rPr dirty="0" smtClean="0"/>
              <a:t>from </a:t>
            </a:r>
            <a:r>
              <a:rPr spc="5" dirty="0"/>
              <a:t>Century</a:t>
            </a:r>
            <a:r>
              <a:rPr spc="-65" dirty="0"/>
              <a:t> </a:t>
            </a:r>
            <a:r>
              <a:rPr dirty="0"/>
              <a:t>V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9" y="1534548"/>
            <a:ext cx="8807411" cy="286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250" b="1" spc="10" dirty="0">
                <a:latin typeface="Tw Cen MT"/>
                <a:cs typeface="Tw Cen MT"/>
              </a:rPr>
              <a:t>Sea </a:t>
            </a:r>
            <a:r>
              <a:rPr sz="2250" b="1" spc="-5" dirty="0">
                <a:latin typeface="Tw Cen MT"/>
                <a:cs typeface="Tw Cen MT"/>
              </a:rPr>
              <a:t>level </a:t>
            </a:r>
            <a:r>
              <a:rPr sz="2250" b="1" spc="10" dirty="0">
                <a:latin typeface="Tw Cen MT"/>
                <a:cs typeface="Tw Cen MT"/>
              </a:rPr>
              <a:t>rise </a:t>
            </a:r>
            <a:r>
              <a:rPr lang="en-US" sz="2250" b="1" spc="10" dirty="0" smtClean="0">
                <a:latin typeface="Tw Cen MT"/>
                <a:cs typeface="Tw Cen MT"/>
              </a:rPr>
              <a:t>and climate change are the first priority</a:t>
            </a:r>
          </a:p>
          <a:p>
            <a:pPr marL="12066">
              <a:lnSpc>
                <a:spcPct val="100000"/>
              </a:lnSpc>
              <a:spcBef>
                <a:spcPts val="130"/>
              </a:spcBef>
              <a:tabLst>
                <a:tab pos="469265" algn="l"/>
                <a:tab pos="470534" algn="l"/>
              </a:tabLst>
            </a:pPr>
            <a:endParaRPr sz="2350" dirty="0" smtClean="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buFont typeface="+mj-lt"/>
              <a:buAutoNum type="arabicPeriod" startAt="2"/>
              <a:tabLst>
                <a:tab pos="469265" algn="l"/>
                <a:tab pos="470534" algn="l"/>
              </a:tabLst>
            </a:pPr>
            <a:r>
              <a:rPr lang="en-US" sz="2250" b="1" spc="25" dirty="0" smtClean="0">
                <a:latin typeface="Tw Cen MT"/>
                <a:cs typeface="Tw Cen MT"/>
              </a:rPr>
              <a:t>Affordability and diversity prioritized</a:t>
            </a:r>
            <a:endParaRPr sz="2250" dirty="0" smtClean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Font typeface="Tw Cen MT"/>
              <a:buAutoNum type="arabicPeriod" startAt="2"/>
            </a:pPr>
            <a:endParaRPr sz="2350" dirty="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buAutoNum type="arabicPeriod" startAt="2"/>
              <a:tabLst>
                <a:tab pos="469265" algn="l"/>
                <a:tab pos="470534" algn="l"/>
              </a:tabLst>
            </a:pPr>
            <a:r>
              <a:rPr lang="en-US" sz="2250" b="1" spc="-10" dirty="0" smtClean="0">
                <a:latin typeface="Tw Cen MT"/>
                <a:cs typeface="Tw Cen MT"/>
              </a:rPr>
              <a:t>Objective analysis based on the best data available</a:t>
            </a:r>
          </a:p>
          <a:p>
            <a:pPr marL="12066">
              <a:lnSpc>
                <a:spcPct val="100000"/>
              </a:lnSpc>
              <a:tabLst>
                <a:tab pos="469265" algn="l"/>
                <a:tab pos="470534" algn="l"/>
              </a:tabLst>
            </a:pPr>
            <a:endParaRPr sz="2350" dirty="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buAutoNum type="arabicPeriod" startAt="2"/>
              <a:tabLst>
                <a:tab pos="469265" algn="l"/>
                <a:tab pos="470534" algn="l"/>
              </a:tabLst>
            </a:pPr>
            <a:r>
              <a:rPr lang="en-US" sz="2250" b="1" spc="20" dirty="0" smtClean="0">
                <a:latin typeface="Tw Cen MT"/>
                <a:cs typeface="Tw Cen MT"/>
              </a:rPr>
              <a:t>Collaborative – a plan for and by the stakeholders</a:t>
            </a:r>
            <a:endParaRPr sz="225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Font typeface="Tw Cen MT"/>
              <a:buAutoNum type="arabicPeriod" startAt="2"/>
            </a:pPr>
            <a:endParaRPr sz="235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3634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547B80"/>
                </a:solidFill>
              </a:rPr>
              <a:t>A collaborative effort</a:t>
            </a:r>
            <a:endParaRPr dirty="0">
              <a:solidFill>
                <a:srgbClr val="547B8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9" y="1538486"/>
            <a:ext cx="4006812" cy="47418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3210">
              <a:lnSpc>
                <a:spcPct val="101400"/>
              </a:lnSpc>
              <a:spcBef>
                <a:spcPts val="90"/>
              </a:spcBef>
            </a:pPr>
            <a:r>
              <a:rPr lang="en-US" sz="2000" b="1" spc="10" dirty="0" smtClean="0">
                <a:latin typeface="Tw Cen MT"/>
                <a:cs typeface="Tw Cen MT"/>
              </a:rPr>
              <a:t>Role of Consultants</a:t>
            </a:r>
            <a:r>
              <a:rPr sz="2000" b="1" spc="15" dirty="0" smtClean="0">
                <a:latin typeface="Tw Cen MT"/>
                <a:cs typeface="Tw Cen MT"/>
              </a:rPr>
              <a:t>: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w Cen MT"/>
              <a:cs typeface="Tw Cen MT"/>
            </a:endParaRPr>
          </a:p>
          <a:p>
            <a:pPr marL="241300" marR="530225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sz="2000" spc="5" dirty="0">
                <a:latin typeface="Tw Cen MT"/>
                <a:cs typeface="Tw Cen MT"/>
              </a:rPr>
              <a:t>Integrate </a:t>
            </a:r>
            <a:r>
              <a:rPr sz="2000" spc="10" dirty="0">
                <a:latin typeface="Tw Cen MT"/>
                <a:cs typeface="Tw Cen MT"/>
              </a:rPr>
              <a:t>the </a:t>
            </a:r>
            <a:r>
              <a:rPr sz="2000" spc="25" dirty="0">
                <a:latin typeface="Tw Cen MT"/>
                <a:cs typeface="Tw Cen MT"/>
              </a:rPr>
              <a:t>Dutch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spc="10" dirty="0">
                <a:latin typeface="Tw Cen MT"/>
                <a:cs typeface="Tw Cen MT"/>
              </a:rPr>
              <a:t>Dialogues </a:t>
            </a:r>
            <a:r>
              <a:rPr sz="2000" spc="10" dirty="0" smtClean="0">
                <a:latin typeface="Tw Cen MT"/>
                <a:cs typeface="Tw Cen MT"/>
              </a:rPr>
              <a:t>recommendations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w Cen MT"/>
              <a:buAutoNum type="arabicPeriod"/>
            </a:pPr>
            <a:endParaRPr sz="2000" dirty="0">
              <a:latin typeface="Tw Cen MT"/>
              <a:cs typeface="Tw Cen MT"/>
            </a:endParaRPr>
          </a:p>
          <a:p>
            <a:pPr marL="241300" marR="15875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sz="2000" spc="10" dirty="0">
                <a:latin typeface="Tw Cen MT"/>
                <a:cs typeface="Tw Cen MT"/>
              </a:rPr>
              <a:t>Analyze </a:t>
            </a:r>
            <a:r>
              <a:rPr sz="2000" spc="5" dirty="0">
                <a:latin typeface="Tw Cen MT"/>
                <a:cs typeface="Tw Cen MT"/>
              </a:rPr>
              <a:t>impacts </a:t>
            </a:r>
            <a:r>
              <a:rPr sz="2000" spc="10" dirty="0">
                <a:latin typeface="Tw Cen MT"/>
                <a:cs typeface="Tw Cen MT"/>
              </a:rPr>
              <a:t>of sea </a:t>
            </a:r>
            <a:r>
              <a:rPr sz="2000" dirty="0">
                <a:latin typeface="Tw Cen MT"/>
                <a:cs typeface="Tw Cen MT"/>
              </a:rPr>
              <a:t>level </a:t>
            </a:r>
            <a:r>
              <a:rPr sz="2000" spc="10" dirty="0">
                <a:latin typeface="Tw Cen MT"/>
                <a:cs typeface="Tw Cen MT"/>
              </a:rPr>
              <a:t>rise </a:t>
            </a:r>
            <a:r>
              <a:rPr sz="2000" spc="15" dirty="0" smtClean="0">
                <a:latin typeface="Tw Cen MT"/>
                <a:cs typeface="Tw Cen MT"/>
              </a:rPr>
              <a:t>and </a:t>
            </a:r>
            <a:r>
              <a:rPr sz="2000" spc="5" dirty="0">
                <a:latin typeface="Tw Cen MT"/>
                <a:cs typeface="Tw Cen MT"/>
              </a:rPr>
              <a:t>climate</a:t>
            </a:r>
            <a:r>
              <a:rPr sz="2000" spc="-15" dirty="0">
                <a:latin typeface="Tw Cen MT"/>
                <a:cs typeface="Tw Cen MT"/>
              </a:rPr>
              <a:t> </a:t>
            </a:r>
            <a:r>
              <a:rPr sz="2000" spc="20" dirty="0">
                <a:latin typeface="Tw Cen MT"/>
                <a:cs typeface="Tw Cen MT"/>
              </a:rPr>
              <a:t>change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w Cen MT"/>
              <a:buAutoNum type="arabicPeriod"/>
            </a:pPr>
            <a:endParaRPr sz="2000" dirty="0">
              <a:latin typeface="Tw Cen MT"/>
              <a:cs typeface="Tw Cen MT"/>
            </a:endParaRPr>
          </a:p>
          <a:p>
            <a:pPr marL="241300" marR="508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sz="2000" spc="10" dirty="0">
                <a:latin typeface="Tw Cen MT"/>
                <a:cs typeface="Tw Cen MT"/>
              </a:rPr>
              <a:t>Analyze housing </a:t>
            </a:r>
            <a:r>
              <a:rPr sz="2000" spc="5" dirty="0">
                <a:latin typeface="Tw Cen MT"/>
                <a:cs typeface="Tw Cen MT"/>
              </a:rPr>
              <a:t>affordability</a:t>
            </a:r>
            <a:r>
              <a:rPr sz="2000" spc="-40" dirty="0">
                <a:latin typeface="Tw Cen MT"/>
                <a:cs typeface="Tw Cen MT"/>
              </a:rPr>
              <a:t> </a:t>
            </a:r>
            <a:r>
              <a:rPr sz="2000" spc="15" dirty="0">
                <a:latin typeface="Tw Cen MT"/>
                <a:cs typeface="Tw Cen MT"/>
              </a:rPr>
              <a:t>and  </a:t>
            </a:r>
            <a:r>
              <a:rPr sz="2000" spc="10" dirty="0">
                <a:latin typeface="Tw Cen MT"/>
                <a:cs typeface="Tw Cen MT"/>
              </a:rPr>
              <a:t>supply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w Cen MT"/>
              <a:buAutoNum type="arabicPeriod"/>
            </a:pPr>
            <a:endParaRPr sz="2000" dirty="0">
              <a:latin typeface="Tw Cen MT"/>
              <a:cs typeface="Tw Cen MT"/>
            </a:endParaRPr>
          </a:p>
          <a:p>
            <a:pPr marL="241300" marR="32131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sz="2000" spc="10" dirty="0">
                <a:latin typeface="Tw Cen MT"/>
                <a:cs typeface="Tw Cen MT"/>
              </a:rPr>
              <a:t>Assist with meeting </a:t>
            </a:r>
            <a:r>
              <a:rPr sz="2000" spc="5" dirty="0">
                <a:latin typeface="Tw Cen MT"/>
                <a:cs typeface="Tw Cen MT"/>
              </a:rPr>
              <a:t>logistics</a:t>
            </a:r>
            <a:r>
              <a:rPr sz="2000" spc="-70" dirty="0">
                <a:latin typeface="Tw Cen MT"/>
                <a:cs typeface="Tw Cen MT"/>
              </a:rPr>
              <a:t> </a:t>
            </a:r>
            <a:r>
              <a:rPr sz="2000" spc="15" dirty="0">
                <a:latin typeface="Tw Cen MT"/>
                <a:cs typeface="Tw Cen MT"/>
              </a:rPr>
              <a:t>and  community</a:t>
            </a:r>
            <a:r>
              <a:rPr sz="2000" dirty="0">
                <a:latin typeface="Tw Cen MT"/>
                <a:cs typeface="Tw Cen MT"/>
              </a:rPr>
              <a:t> </a:t>
            </a:r>
            <a:r>
              <a:rPr sz="2000" spc="5" dirty="0" smtClean="0">
                <a:latin typeface="Tw Cen MT"/>
                <a:cs typeface="Tw Cen MT"/>
              </a:rPr>
              <a:t>engagement</a:t>
            </a:r>
            <a:endParaRPr lang="en-US" sz="2000" spc="5" dirty="0" smtClean="0">
              <a:latin typeface="Tw Cen MT"/>
              <a:cs typeface="Tw Cen MT"/>
            </a:endParaRPr>
          </a:p>
          <a:p>
            <a:pPr marL="241300" marR="32131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endParaRPr lang="en-US" sz="2000" spc="5" dirty="0">
              <a:latin typeface="Tw Cen MT"/>
              <a:cs typeface="Tw Cen MT"/>
            </a:endParaRPr>
          </a:p>
          <a:p>
            <a:pPr marL="241300" marR="32131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lang="en-US" sz="2000" spc="5" dirty="0" smtClean="0">
                <a:latin typeface="Tw Cen MT"/>
                <a:cs typeface="Tw Cen MT"/>
              </a:rPr>
              <a:t>Assist with graphic content and design of the plan document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  <p:sp>
        <p:nvSpPr>
          <p:cNvPr id="9" name="object 4"/>
          <p:cNvSpPr txBox="1"/>
          <p:nvPr/>
        </p:nvSpPr>
        <p:spPr>
          <a:xfrm>
            <a:off x="5416140" y="1509376"/>
            <a:ext cx="4006812" cy="3297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3210">
              <a:lnSpc>
                <a:spcPct val="101400"/>
              </a:lnSpc>
              <a:spcBef>
                <a:spcPts val="90"/>
              </a:spcBef>
            </a:pPr>
            <a:r>
              <a:rPr lang="en-US" sz="2000" b="1" spc="10" dirty="0" smtClean="0">
                <a:latin typeface="Tw Cen MT"/>
                <a:cs typeface="Tw Cen MT"/>
              </a:rPr>
              <a:t>Role of Staff</a:t>
            </a:r>
            <a:r>
              <a:rPr sz="2000" b="1" spc="15" dirty="0" smtClean="0">
                <a:latin typeface="Tw Cen MT"/>
                <a:cs typeface="Tw Cen MT"/>
              </a:rPr>
              <a:t>: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000" dirty="0" smtClean="0">
                <a:latin typeface="Tw Cen MT"/>
                <a:cs typeface="Tw Cen MT"/>
              </a:rPr>
              <a:t>Facilitate the process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000" b="1" dirty="0" smtClean="0">
                <a:latin typeface="Tw Cen MT"/>
                <a:cs typeface="Tw Cen MT"/>
              </a:rPr>
              <a:t>Role of Community: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000" b="1" dirty="0" smtClean="0">
                <a:latin typeface="Tw Cen MT"/>
                <a:cs typeface="Tw Cen MT"/>
              </a:rPr>
              <a:t> </a:t>
            </a:r>
            <a:endParaRPr sz="2000" b="1" dirty="0">
              <a:latin typeface="Tw Cen MT"/>
              <a:cs typeface="Tw Cen MT"/>
            </a:endParaRPr>
          </a:p>
          <a:p>
            <a:pPr marL="241300" marR="15875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lang="en-US" sz="2000" spc="10" dirty="0" smtClean="0">
                <a:latin typeface="Tw Cen MT"/>
                <a:cs typeface="Tw Cen MT"/>
              </a:rPr>
              <a:t>Assist with identifying needs and goals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w Cen MT"/>
              <a:buAutoNum type="arabicPeriod"/>
            </a:pPr>
            <a:endParaRPr sz="2000" dirty="0">
              <a:latin typeface="Tw Cen MT"/>
              <a:cs typeface="Tw Cen MT"/>
            </a:endParaRPr>
          </a:p>
          <a:p>
            <a:pPr marL="241300" marR="5080" indent="-229235">
              <a:lnSpc>
                <a:spcPts val="2200"/>
              </a:lnSpc>
              <a:buAutoNum type="arabicPeriod"/>
              <a:tabLst>
                <a:tab pos="241935" algn="l"/>
              </a:tabLst>
            </a:pPr>
            <a:r>
              <a:rPr lang="en-US" sz="2000" spc="10" dirty="0" smtClean="0">
                <a:latin typeface="Tw Cen MT"/>
                <a:cs typeface="Tw Cen MT"/>
              </a:rPr>
              <a:t>Give input online and in public meetings</a:t>
            </a:r>
            <a:endParaRPr sz="2000" dirty="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3266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Partners in the plan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9" y="1534548"/>
            <a:ext cx="19469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10" dirty="0">
                <a:latin typeface="Tw Cen MT"/>
                <a:cs typeface="Tw Cen MT"/>
              </a:rPr>
              <a:t>City</a:t>
            </a:r>
            <a:r>
              <a:rPr sz="2250" b="1" spc="-70" dirty="0">
                <a:latin typeface="Tw Cen MT"/>
                <a:cs typeface="Tw Cen MT"/>
              </a:rPr>
              <a:t> </a:t>
            </a:r>
            <a:r>
              <a:rPr sz="2250" b="1" spc="5" dirty="0">
                <a:latin typeface="Tw Cen MT"/>
                <a:cs typeface="Tw Cen MT"/>
              </a:rPr>
              <a:t>Residents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17589" y="2202563"/>
            <a:ext cx="230632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25" dirty="0">
                <a:latin typeface="Tw Cen MT"/>
                <a:cs typeface="Tw Cen MT"/>
              </a:rPr>
              <a:t>Property</a:t>
            </a:r>
            <a:r>
              <a:rPr sz="2250" b="1" spc="-60" dirty="0">
                <a:latin typeface="Tw Cen MT"/>
                <a:cs typeface="Tw Cen MT"/>
              </a:rPr>
              <a:t> </a:t>
            </a:r>
            <a:r>
              <a:rPr sz="2250" b="1" spc="10" dirty="0">
                <a:latin typeface="Tw Cen MT"/>
                <a:cs typeface="Tw Cen MT"/>
              </a:rPr>
              <a:t>Owners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89" y="2870578"/>
            <a:ext cx="378904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15" dirty="0">
                <a:latin typeface="Tw Cen MT"/>
                <a:cs typeface="Tw Cen MT"/>
              </a:rPr>
              <a:t>Neighborhood</a:t>
            </a:r>
            <a:r>
              <a:rPr sz="2250" b="1" spc="-80" dirty="0">
                <a:latin typeface="Tw Cen MT"/>
                <a:cs typeface="Tw Cen MT"/>
              </a:rPr>
              <a:t> </a:t>
            </a:r>
            <a:r>
              <a:rPr sz="2250" b="1" spc="20" dirty="0">
                <a:latin typeface="Tw Cen MT"/>
                <a:cs typeface="Tw Cen MT"/>
              </a:rPr>
              <a:t>Organizations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589" y="3538593"/>
            <a:ext cx="3812540" cy="2377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10" dirty="0">
                <a:latin typeface="Tw Cen MT"/>
                <a:cs typeface="Tw Cen MT"/>
              </a:rPr>
              <a:t>Institutions </a:t>
            </a:r>
            <a:r>
              <a:rPr sz="2250" b="1" spc="15" dirty="0">
                <a:latin typeface="Tw Cen MT"/>
                <a:cs typeface="Tw Cen MT"/>
              </a:rPr>
              <a:t>&amp;</a:t>
            </a:r>
            <a:r>
              <a:rPr sz="2250" b="1" spc="-15" dirty="0">
                <a:latin typeface="Tw Cen MT"/>
                <a:cs typeface="Tw Cen MT"/>
              </a:rPr>
              <a:t> </a:t>
            </a:r>
            <a:r>
              <a:rPr sz="2250" b="1" spc="5" dirty="0">
                <a:latin typeface="Tw Cen MT"/>
                <a:cs typeface="Tw Cen MT"/>
              </a:rPr>
              <a:t>Employers</a:t>
            </a:r>
            <a:endParaRPr sz="2250">
              <a:latin typeface="Tw Cen MT"/>
              <a:cs typeface="Tw Cen MT"/>
            </a:endParaRPr>
          </a:p>
          <a:p>
            <a:pPr marL="241300" marR="5080" indent="-228600">
              <a:lnSpc>
                <a:spcPct val="194800"/>
              </a:lnSpc>
              <a:buChar char="•"/>
              <a:tabLst>
                <a:tab pos="240665" algn="l"/>
                <a:tab pos="241300" algn="l"/>
              </a:tabLst>
            </a:pPr>
            <a:r>
              <a:rPr sz="2250" b="1" spc="15" dirty="0">
                <a:latin typeface="Tw Cen MT"/>
                <a:cs typeface="Tw Cen MT"/>
              </a:rPr>
              <a:t>Community Organizations:  </a:t>
            </a:r>
            <a:r>
              <a:rPr sz="2250" spc="10" dirty="0">
                <a:latin typeface="Tw Cen MT"/>
                <a:cs typeface="Tw Cen MT"/>
              </a:rPr>
              <a:t>Preservation, </a:t>
            </a:r>
            <a:r>
              <a:rPr sz="2250" spc="5" dirty="0">
                <a:latin typeface="Tw Cen MT"/>
                <a:cs typeface="Tw Cen MT"/>
              </a:rPr>
              <a:t>housing, </a:t>
            </a:r>
            <a:r>
              <a:rPr sz="2250" spc="-10" dirty="0">
                <a:latin typeface="Tw Cen MT"/>
                <a:cs typeface="Tw Cen MT"/>
              </a:rPr>
              <a:t>flooding,  </a:t>
            </a:r>
            <a:r>
              <a:rPr sz="2250" spc="5" dirty="0">
                <a:latin typeface="Tw Cen MT"/>
                <a:cs typeface="Tw Cen MT"/>
              </a:rPr>
              <a:t>business, </a:t>
            </a:r>
            <a:r>
              <a:rPr sz="2250" spc="20" dirty="0">
                <a:latin typeface="Tw Cen MT"/>
                <a:cs typeface="Tw Cen MT"/>
              </a:rPr>
              <a:t>arts </a:t>
            </a:r>
            <a:r>
              <a:rPr sz="2250" spc="15" dirty="0">
                <a:latin typeface="Tw Cen MT"/>
                <a:cs typeface="Tw Cen MT"/>
              </a:rPr>
              <a:t>and</a:t>
            </a:r>
            <a:r>
              <a:rPr sz="2250" spc="-30" dirty="0">
                <a:latin typeface="Tw Cen MT"/>
                <a:cs typeface="Tw Cen MT"/>
              </a:rPr>
              <a:t> </a:t>
            </a:r>
            <a:r>
              <a:rPr sz="2250" spc="15" dirty="0">
                <a:latin typeface="Tw Cen MT"/>
                <a:cs typeface="Tw Cen MT"/>
              </a:rPr>
              <a:t>more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8750" y="1534548"/>
            <a:ext cx="278892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10" dirty="0">
                <a:latin typeface="Tw Cen MT"/>
                <a:cs typeface="Tw Cen MT"/>
              </a:rPr>
              <a:t>Partner</a:t>
            </a:r>
            <a:r>
              <a:rPr sz="2250" b="1" spc="-40" dirty="0">
                <a:latin typeface="Tw Cen MT"/>
                <a:cs typeface="Tw Cen MT"/>
              </a:rPr>
              <a:t> </a:t>
            </a:r>
            <a:r>
              <a:rPr sz="2250" b="1" spc="5" dirty="0">
                <a:latin typeface="Tw Cen MT"/>
                <a:cs typeface="Tw Cen MT"/>
              </a:rPr>
              <a:t>Governments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6736" y="2202563"/>
            <a:ext cx="24345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spc="-45" dirty="0">
                <a:latin typeface="Tw Cen MT"/>
                <a:cs typeface="Tw Cen MT"/>
              </a:rPr>
              <a:t>DOT, </a:t>
            </a:r>
            <a:r>
              <a:rPr sz="2250" spc="-15" dirty="0">
                <a:latin typeface="Tw Cen MT"/>
                <a:cs typeface="Tw Cen MT"/>
              </a:rPr>
              <a:t>County,</a:t>
            </a:r>
            <a:r>
              <a:rPr sz="2250" dirty="0">
                <a:latin typeface="Tw Cen MT"/>
                <a:cs typeface="Tw Cen MT"/>
              </a:rPr>
              <a:t> </a:t>
            </a:r>
            <a:r>
              <a:rPr sz="2250" spc="20" dirty="0">
                <a:latin typeface="Tw Cen MT"/>
                <a:cs typeface="Tw Cen MT"/>
              </a:rPr>
              <a:t>COG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8460" y="2870578"/>
            <a:ext cx="23348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50" b="1" spc="10" dirty="0">
                <a:latin typeface="Tw Cen MT"/>
                <a:cs typeface="Tw Cen MT"/>
              </a:rPr>
              <a:t>City</a:t>
            </a:r>
            <a:r>
              <a:rPr sz="2250" b="1" spc="-35" dirty="0">
                <a:latin typeface="Tw Cen MT"/>
                <a:cs typeface="Tw Cen MT"/>
              </a:rPr>
              <a:t> </a:t>
            </a:r>
            <a:r>
              <a:rPr sz="2250" b="1" spc="20" dirty="0">
                <a:latin typeface="Tw Cen MT"/>
                <a:cs typeface="Tw Cen MT"/>
              </a:rPr>
              <a:t>Departments</a:t>
            </a:r>
            <a:endParaRPr sz="2250">
              <a:latin typeface="Tw Cen MT"/>
              <a:cs typeface="Tw Cen MT"/>
            </a:endParaRPr>
          </a:p>
        </p:txBody>
      </p:sp>
      <p:sp>
        <p:nvSpPr>
          <p:cNvPr id="13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2734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Staff</a:t>
            </a:r>
            <a:r>
              <a:rPr spc="160" dirty="0"/>
              <a:t> </a:t>
            </a:r>
            <a:r>
              <a:rPr spc="10" dirty="0"/>
              <a:t>preparation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9" y="1363466"/>
            <a:ext cx="3655060" cy="3849772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440"/>
              </a:spcBef>
              <a:buChar char="•"/>
              <a:tabLst>
                <a:tab pos="241935" algn="l"/>
              </a:tabLst>
            </a:pPr>
            <a:r>
              <a:rPr sz="2300" b="1" dirty="0">
                <a:latin typeface="Tw Cen MT"/>
                <a:cs typeface="Tw Cen MT"/>
              </a:rPr>
              <a:t>Fall 2019 - Winter</a:t>
            </a:r>
            <a:r>
              <a:rPr sz="2300" b="1" spc="-45" dirty="0">
                <a:latin typeface="Tw Cen MT"/>
                <a:cs typeface="Tw Cen MT"/>
              </a:rPr>
              <a:t> </a:t>
            </a:r>
            <a:r>
              <a:rPr sz="2300" b="1" dirty="0">
                <a:latin typeface="Tw Cen MT"/>
                <a:cs typeface="Tw Cen MT"/>
              </a:rPr>
              <a:t>2020</a:t>
            </a:r>
            <a:endParaRPr sz="2300" dirty="0">
              <a:latin typeface="Tw Cen MT"/>
              <a:cs typeface="Tw Cen MT"/>
            </a:endParaRPr>
          </a:p>
          <a:p>
            <a:pPr marL="774700" lvl="1" indent="-229870">
              <a:lnSpc>
                <a:spcPct val="100000"/>
              </a:lnSpc>
              <a:spcBef>
                <a:spcPts val="1340"/>
              </a:spcBef>
              <a:buChar char="•"/>
              <a:tabLst>
                <a:tab pos="775335" algn="l"/>
              </a:tabLst>
            </a:pPr>
            <a:r>
              <a:rPr sz="2300" dirty="0" smtClean="0">
                <a:latin typeface="Tw Cen MT"/>
                <a:cs typeface="Tw Cen MT"/>
              </a:rPr>
              <a:t>Best </a:t>
            </a:r>
            <a:r>
              <a:rPr sz="2300" spc="-5" dirty="0">
                <a:latin typeface="Tw Cen MT"/>
                <a:cs typeface="Tw Cen MT"/>
              </a:rPr>
              <a:t>practices</a:t>
            </a:r>
            <a:r>
              <a:rPr sz="2300" spc="-35" dirty="0">
                <a:latin typeface="Tw Cen MT"/>
                <a:cs typeface="Tw Cen MT"/>
              </a:rPr>
              <a:t> </a:t>
            </a:r>
            <a:r>
              <a:rPr sz="2300" spc="10" dirty="0">
                <a:latin typeface="Tw Cen MT"/>
                <a:cs typeface="Tw Cen MT"/>
              </a:rPr>
              <a:t>research</a:t>
            </a:r>
            <a:endParaRPr sz="2300" dirty="0">
              <a:latin typeface="Tw Cen MT"/>
              <a:cs typeface="Tw Cen MT"/>
            </a:endParaRPr>
          </a:p>
          <a:p>
            <a:pPr marL="774700" lvl="1" indent="-229870">
              <a:lnSpc>
                <a:spcPct val="100000"/>
              </a:lnSpc>
              <a:spcBef>
                <a:spcPts val="1340"/>
              </a:spcBef>
              <a:buChar char="•"/>
              <a:tabLst>
                <a:tab pos="775335" algn="l"/>
              </a:tabLst>
            </a:pPr>
            <a:r>
              <a:rPr lang="en-US" sz="2300" dirty="0" smtClean="0">
                <a:latin typeface="Tw Cen MT"/>
                <a:cs typeface="Tw Cen MT"/>
              </a:rPr>
              <a:t>Logistics &amp; outreach preparation</a:t>
            </a:r>
            <a:endParaRPr sz="2300" dirty="0">
              <a:latin typeface="Tw Cen MT"/>
              <a:cs typeface="Tw Cen MT"/>
            </a:endParaRPr>
          </a:p>
          <a:p>
            <a:pPr marL="774700" lvl="1" indent="-229870">
              <a:lnSpc>
                <a:spcPct val="100000"/>
              </a:lnSpc>
              <a:spcBef>
                <a:spcPts val="1340"/>
              </a:spcBef>
              <a:buChar char="•"/>
              <a:tabLst>
                <a:tab pos="775335" algn="l"/>
              </a:tabLst>
            </a:pPr>
            <a:r>
              <a:rPr sz="2300" spc="-10" dirty="0" smtClean="0">
                <a:latin typeface="Tw Cen MT"/>
                <a:cs typeface="Tw Cen MT"/>
              </a:rPr>
              <a:t>Bi-weekly </a:t>
            </a:r>
            <a:r>
              <a:rPr sz="2300" dirty="0">
                <a:latin typeface="Tw Cen MT"/>
                <a:cs typeface="Tw Cen MT"/>
              </a:rPr>
              <a:t>data</a:t>
            </a:r>
            <a:r>
              <a:rPr sz="2300" spc="-50" dirty="0">
                <a:latin typeface="Tw Cen MT"/>
                <a:cs typeface="Tw Cen MT"/>
              </a:rPr>
              <a:t> </a:t>
            </a:r>
            <a:r>
              <a:rPr sz="2300" dirty="0" smtClean="0">
                <a:latin typeface="Tw Cen MT"/>
                <a:cs typeface="Tw Cen MT"/>
              </a:rPr>
              <a:t>meetings</a:t>
            </a:r>
            <a:endParaRPr lang="en-US" sz="2300" dirty="0" smtClean="0">
              <a:latin typeface="Tw Cen MT"/>
              <a:cs typeface="Tw Cen MT"/>
            </a:endParaRPr>
          </a:p>
          <a:p>
            <a:pPr marL="774700" lvl="1" indent="-229870">
              <a:lnSpc>
                <a:spcPct val="100000"/>
              </a:lnSpc>
              <a:spcBef>
                <a:spcPts val="1340"/>
              </a:spcBef>
              <a:buChar char="•"/>
              <a:tabLst>
                <a:tab pos="775335" algn="l"/>
              </a:tabLst>
            </a:pPr>
            <a:r>
              <a:rPr lang="en-US" sz="2300" dirty="0" smtClean="0">
                <a:latin typeface="Tw Cen MT"/>
                <a:cs typeface="Tw Cen MT"/>
              </a:rPr>
              <a:t>Compiling existing data</a:t>
            </a:r>
          </a:p>
          <a:p>
            <a:pPr marL="774700" lvl="1" indent="-229870">
              <a:lnSpc>
                <a:spcPct val="100000"/>
              </a:lnSpc>
              <a:spcBef>
                <a:spcPts val="1340"/>
              </a:spcBef>
              <a:buChar char="•"/>
              <a:tabLst>
                <a:tab pos="775335" algn="l"/>
              </a:tabLst>
            </a:pPr>
            <a:r>
              <a:rPr lang="en-US" sz="2300" dirty="0" smtClean="0">
                <a:latin typeface="Tw Cen MT"/>
                <a:cs typeface="Tw Cen MT"/>
              </a:rPr>
              <a:t>Cross-department collaboration</a:t>
            </a:r>
            <a:endParaRPr sz="23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97" y="1671403"/>
            <a:ext cx="4483755" cy="354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2600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Timeline in</a:t>
            </a:r>
            <a:r>
              <a:rPr spc="-100" dirty="0"/>
              <a:t> </a:t>
            </a:r>
            <a:r>
              <a:rPr dirty="0"/>
              <a:t>brief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89" y="1538278"/>
            <a:ext cx="54737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55" dirty="0">
                <a:latin typeface="Tw Cen MT"/>
                <a:cs typeface="Tw Cen MT"/>
              </a:rPr>
              <a:t>T</a:t>
            </a:r>
            <a:r>
              <a:rPr sz="2150" b="1" spc="10" dirty="0">
                <a:latin typeface="Tw Cen MT"/>
                <a:cs typeface="Tw Cen MT"/>
              </a:rPr>
              <a:t>ask</a:t>
            </a:r>
            <a:endParaRPr sz="2150">
              <a:latin typeface="Tw Cen MT"/>
              <a:cs typeface="Tw Cen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19198" y="1538278"/>
            <a:ext cx="134239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10" dirty="0">
                <a:latin typeface="Tw Cen MT"/>
                <a:cs typeface="Tw Cen MT"/>
              </a:rPr>
              <a:t>Completion</a:t>
            </a:r>
            <a:endParaRPr sz="215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88" y="2037457"/>
            <a:ext cx="4768811" cy="3390928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241935" algn="l"/>
                <a:tab pos="3213735" algn="l"/>
              </a:tabLst>
            </a:pPr>
            <a:r>
              <a:rPr sz="2150" spc="10" dirty="0">
                <a:latin typeface="Tw Cen MT"/>
                <a:cs typeface="Tw Cen MT"/>
              </a:rPr>
              <a:t>Pre-Planning	</a:t>
            </a:r>
            <a:r>
              <a:rPr sz="2150" spc="15" dirty="0" smtClean="0">
                <a:solidFill>
                  <a:srgbClr val="92B3B8"/>
                </a:solidFill>
                <a:latin typeface="Tw Cen MT"/>
                <a:cs typeface="Tw Cen MT"/>
              </a:rPr>
              <a:t>201</a:t>
            </a:r>
            <a:r>
              <a:rPr lang="en-US" sz="2150" spc="15" dirty="0" smtClean="0">
                <a:solidFill>
                  <a:srgbClr val="92B3B8"/>
                </a:solidFill>
                <a:latin typeface="Tw Cen MT"/>
                <a:cs typeface="Tw Cen MT"/>
              </a:rPr>
              <a:t>9 – Q2</a:t>
            </a:r>
            <a:endParaRPr sz="2150" dirty="0">
              <a:solidFill>
                <a:srgbClr val="92B3B8"/>
              </a:solidFill>
              <a:latin typeface="Tw Cen MT"/>
              <a:cs typeface="Tw Cen MT"/>
            </a:endParaRPr>
          </a:p>
          <a:p>
            <a:pPr marL="241300" indent="-229235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241935" algn="l"/>
                <a:tab pos="3213735" algn="l"/>
              </a:tabLst>
            </a:pPr>
            <a:r>
              <a:rPr sz="2150" spc="10" dirty="0">
                <a:latin typeface="Tw Cen MT"/>
                <a:cs typeface="Tw Cen MT"/>
              </a:rPr>
              <a:t>Kickoffs	</a:t>
            </a:r>
            <a:r>
              <a:rPr sz="2150" spc="15" dirty="0" smtClean="0">
                <a:solidFill>
                  <a:srgbClr val="7BA4A9"/>
                </a:solidFill>
                <a:latin typeface="Tw Cen MT"/>
                <a:cs typeface="Tw Cen MT"/>
              </a:rPr>
              <a:t>Q</a:t>
            </a:r>
            <a:r>
              <a:rPr lang="en-US" sz="2150" spc="15" dirty="0">
                <a:solidFill>
                  <a:srgbClr val="7BA4A9"/>
                </a:solidFill>
                <a:latin typeface="Tw Cen MT"/>
                <a:cs typeface="Tw Cen MT"/>
              </a:rPr>
              <a:t>1</a:t>
            </a:r>
            <a:r>
              <a:rPr lang="en-US" sz="2150" spc="15" dirty="0" smtClean="0">
                <a:solidFill>
                  <a:srgbClr val="7BA4A9"/>
                </a:solidFill>
                <a:latin typeface="Tw Cen MT"/>
                <a:cs typeface="Tw Cen MT"/>
              </a:rPr>
              <a:t> – Q2</a:t>
            </a:r>
            <a:endParaRPr sz="2150" dirty="0">
              <a:solidFill>
                <a:srgbClr val="7BA4A9"/>
              </a:solidFill>
              <a:latin typeface="Tw Cen MT"/>
              <a:cs typeface="Tw Cen MT"/>
            </a:endParaRPr>
          </a:p>
          <a:p>
            <a:pPr marL="12700" marR="861060">
              <a:lnSpc>
                <a:spcPct val="145300"/>
              </a:lnSpc>
              <a:spcBef>
                <a:spcPts val="5"/>
              </a:spcBef>
              <a:buAutoNum type="arabicPeriod"/>
              <a:tabLst>
                <a:tab pos="241935" algn="l"/>
                <a:tab pos="3213735" algn="l"/>
              </a:tabLst>
            </a:pPr>
            <a:r>
              <a:rPr lang="en-US" sz="2150" spc="15" dirty="0" smtClean="0">
                <a:latin typeface="Tw Cen MT"/>
                <a:cs typeface="Tw Cen MT"/>
              </a:rPr>
              <a:t>Learning Tour</a:t>
            </a:r>
            <a:r>
              <a:rPr sz="2150" dirty="0">
                <a:latin typeface="Tw Cen MT"/>
                <a:cs typeface="Tw Cen MT"/>
              </a:rPr>
              <a:t>	</a:t>
            </a:r>
            <a:r>
              <a:rPr sz="2150" spc="10" dirty="0" smtClean="0">
                <a:solidFill>
                  <a:srgbClr val="7BA4A9"/>
                </a:solidFill>
                <a:latin typeface="Tw Cen MT"/>
                <a:cs typeface="Tw Cen MT"/>
              </a:rPr>
              <a:t>Q</a:t>
            </a:r>
            <a:r>
              <a:rPr lang="en-US" sz="2150" spc="10" dirty="0" smtClean="0">
                <a:solidFill>
                  <a:srgbClr val="7BA4A9"/>
                </a:solidFill>
                <a:latin typeface="Tw Cen MT"/>
                <a:cs typeface="Tw Cen MT"/>
              </a:rPr>
              <a:t>2</a:t>
            </a:r>
            <a:r>
              <a:rPr sz="2150" spc="10" dirty="0" smtClean="0">
                <a:solidFill>
                  <a:srgbClr val="7BA4A9"/>
                </a:solidFill>
                <a:latin typeface="Tw Cen MT"/>
                <a:cs typeface="Tw Cen MT"/>
              </a:rPr>
              <a:t>  </a:t>
            </a:r>
            <a:r>
              <a:rPr sz="2150" spc="15" dirty="0">
                <a:latin typeface="Tw Cen MT"/>
                <a:cs typeface="Tw Cen MT"/>
              </a:rPr>
              <a:t>4</a:t>
            </a:r>
            <a:r>
              <a:rPr sz="2150" spc="120" dirty="0">
                <a:latin typeface="Tw Cen MT"/>
                <a:cs typeface="Tw Cen MT"/>
              </a:rPr>
              <a:t>.</a:t>
            </a:r>
            <a:r>
              <a:rPr sz="2150" spc="10" dirty="0">
                <a:latin typeface="Tw Cen MT"/>
                <a:cs typeface="Tw Cen MT"/>
              </a:rPr>
              <a:t>Civic</a:t>
            </a:r>
            <a:r>
              <a:rPr sz="2150" spc="5" dirty="0">
                <a:latin typeface="Tw Cen MT"/>
                <a:cs typeface="Tw Cen MT"/>
              </a:rPr>
              <a:t> </a:t>
            </a:r>
            <a:r>
              <a:rPr sz="2150" spc="10" dirty="0">
                <a:latin typeface="Tw Cen MT"/>
                <a:cs typeface="Tw Cen MT"/>
              </a:rPr>
              <a:t>Labs</a:t>
            </a:r>
            <a:r>
              <a:rPr sz="2150" dirty="0">
                <a:latin typeface="Tw Cen MT"/>
                <a:cs typeface="Tw Cen MT"/>
              </a:rPr>
              <a:t>	</a:t>
            </a:r>
            <a:r>
              <a:rPr sz="2150" spc="15" dirty="0" smtClean="0">
                <a:solidFill>
                  <a:srgbClr val="7BA4A9"/>
                </a:solidFill>
                <a:latin typeface="Tw Cen MT"/>
                <a:cs typeface="Tw Cen MT"/>
              </a:rPr>
              <a:t>Q</a:t>
            </a:r>
            <a:r>
              <a:rPr lang="en-US" sz="2150" spc="15" dirty="0">
                <a:solidFill>
                  <a:srgbClr val="7BA4A9"/>
                </a:solidFill>
                <a:latin typeface="Tw Cen MT"/>
                <a:cs typeface="Tw Cen MT"/>
              </a:rPr>
              <a:t>2</a:t>
            </a:r>
            <a:endParaRPr sz="2150" dirty="0">
              <a:solidFill>
                <a:srgbClr val="7BA4A9"/>
              </a:solidFill>
              <a:latin typeface="Tw Cen MT"/>
              <a:cs typeface="Tw Cen MT"/>
            </a:endParaRPr>
          </a:p>
          <a:p>
            <a:pPr marL="241300" indent="-229235">
              <a:lnSpc>
                <a:spcPct val="100000"/>
              </a:lnSpc>
              <a:spcBef>
                <a:spcPts val="1165"/>
              </a:spcBef>
              <a:buAutoNum type="arabicPeriod" startAt="5"/>
              <a:tabLst>
                <a:tab pos="241935" algn="l"/>
                <a:tab pos="3213735" algn="l"/>
              </a:tabLst>
            </a:pPr>
            <a:r>
              <a:rPr sz="2150" spc="5" dirty="0">
                <a:latin typeface="Tw Cen MT"/>
                <a:cs typeface="Tw Cen MT"/>
              </a:rPr>
              <a:t>Drafting</a:t>
            </a:r>
            <a:r>
              <a:rPr sz="2150" spc="25" dirty="0">
                <a:latin typeface="Tw Cen MT"/>
                <a:cs typeface="Tw Cen MT"/>
              </a:rPr>
              <a:t> </a:t>
            </a:r>
            <a:r>
              <a:rPr sz="2150" spc="10" dirty="0">
                <a:latin typeface="Tw Cen MT"/>
                <a:cs typeface="Tw Cen MT"/>
              </a:rPr>
              <a:t>the</a:t>
            </a:r>
            <a:r>
              <a:rPr sz="2150" spc="30" dirty="0">
                <a:latin typeface="Tw Cen MT"/>
                <a:cs typeface="Tw Cen MT"/>
              </a:rPr>
              <a:t> </a:t>
            </a:r>
            <a:r>
              <a:rPr sz="2150" spc="10" dirty="0">
                <a:latin typeface="Tw Cen MT"/>
                <a:cs typeface="Tw Cen MT"/>
              </a:rPr>
              <a:t>plan	</a:t>
            </a:r>
            <a:r>
              <a:rPr sz="2150" spc="15" dirty="0" smtClean="0">
                <a:solidFill>
                  <a:srgbClr val="547B80"/>
                </a:solidFill>
                <a:latin typeface="Tw Cen MT"/>
                <a:cs typeface="Tw Cen MT"/>
              </a:rPr>
              <a:t>Q</a:t>
            </a:r>
            <a:r>
              <a:rPr lang="en-US" sz="2150" spc="15" dirty="0" smtClean="0">
                <a:solidFill>
                  <a:srgbClr val="547B80"/>
                </a:solidFill>
                <a:latin typeface="Tw Cen MT"/>
                <a:cs typeface="Tw Cen MT"/>
              </a:rPr>
              <a:t>3</a:t>
            </a:r>
            <a:endParaRPr sz="2150" dirty="0">
              <a:solidFill>
                <a:srgbClr val="547B80"/>
              </a:solidFill>
              <a:latin typeface="Tw Cen MT"/>
              <a:cs typeface="Tw Cen MT"/>
            </a:endParaRPr>
          </a:p>
          <a:p>
            <a:pPr marL="241300" indent="-229235">
              <a:lnSpc>
                <a:spcPct val="100000"/>
              </a:lnSpc>
              <a:spcBef>
                <a:spcPts val="1170"/>
              </a:spcBef>
              <a:buAutoNum type="arabicPeriod" startAt="5"/>
              <a:tabLst>
                <a:tab pos="241935" algn="l"/>
                <a:tab pos="3213735" algn="l"/>
              </a:tabLst>
            </a:pPr>
            <a:r>
              <a:rPr sz="2150" spc="10" dirty="0">
                <a:latin typeface="Tw Cen MT"/>
                <a:cs typeface="Tw Cen MT"/>
              </a:rPr>
              <a:t>Finalizing</a:t>
            </a:r>
            <a:r>
              <a:rPr sz="2150" spc="20" dirty="0">
                <a:latin typeface="Tw Cen MT"/>
                <a:cs typeface="Tw Cen MT"/>
              </a:rPr>
              <a:t> </a:t>
            </a:r>
            <a:r>
              <a:rPr sz="2150" spc="10" dirty="0">
                <a:latin typeface="Tw Cen MT"/>
                <a:cs typeface="Tw Cen MT"/>
              </a:rPr>
              <a:t>the</a:t>
            </a:r>
            <a:r>
              <a:rPr sz="2150" spc="20" dirty="0">
                <a:latin typeface="Tw Cen MT"/>
                <a:cs typeface="Tw Cen MT"/>
              </a:rPr>
              <a:t> </a:t>
            </a:r>
            <a:r>
              <a:rPr sz="2150" spc="10" dirty="0">
                <a:latin typeface="Tw Cen MT"/>
                <a:cs typeface="Tw Cen MT"/>
              </a:rPr>
              <a:t>plan	</a:t>
            </a:r>
            <a:r>
              <a:rPr sz="2150" spc="15" dirty="0" smtClean="0">
                <a:solidFill>
                  <a:srgbClr val="32494C"/>
                </a:solidFill>
                <a:latin typeface="Tw Cen MT"/>
                <a:cs typeface="Tw Cen MT"/>
              </a:rPr>
              <a:t>Q</a:t>
            </a:r>
            <a:r>
              <a:rPr lang="en-US" sz="2150" spc="15" dirty="0">
                <a:solidFill>
                  <a:srgbClr val="32494C"/>
                </a:solidFill>
                <a:latin typeface="Tw Cen MT"/>
                <a:cs typeface="Tw Cen MT"/>
              </a:rPr>
              <a:t>4</a:t>
            </a:r>
            <a:r>
              <a:rPr sz="2150" spc="15" dirty="0" smtClean="0">
                <a:solidFill>
                  <a:srgbClr val="32494C"/>
                </a:solidFill>
                <a:latin typeface="Tw Cen MT"/>
                <a:cs typeface="Tw Cen MT"/>
              </a:rPr>
              <a:t> </a:t>
            </a:r>
            <a:endParaRPr sz="2150" dirty="0">
              <a:solidFill>
                <a:srgbClr val="32494C"/>
              </a:solidFill>
              <a:latin typeface="Tw Cen MT"/>
              <a:cs typeface="Tw Cen MT"/>
            </a:endParaRPr>
          </a:p>
          <a:p>
            <a:pPr marL="241300" indent="-229235">
              <a:lnSpc>
                <a:spcPct val="100000"/>
              </a:lnSpc>
              <a:spcBef>
                <a:spcPts val="1170"/>
              </a:spcBef>
              <a:buAutoNum type="arabicPeriod" startAt="5"/>
              <a:tabLst>
                <a:tab pos="241935" algn="l"/>
                <a:tab pos="3213735" algn="l"/>
              </a:tabLst>
            </a:pPr>
            <a:r>
              <a:rPr sz="2150" dirty="0">
                <a:latin typeface="Tw Cen MT"/>
                <a:cs typeface="Tw Cen MT"/>
              </a:rPr>
              <a:t>Approval	</a:t>
            </a:r>
            <a:r>
              <a:rPr sz="2150" spc="15" dirty="0">
                <a:solidFill>
                  <a:srgbClr val="32494C"/>
                </a:solidFill>
                <a:latin typeface="Tw Cen MT"/>
                <a:cs typeface="Tw Cen MT"/>
              </a:rPr>
              <a:t>Q4 </a:t>
            </a:r>
            <a:r>
              <a:rPr sz="2150" spc="10" dirty="0">
                <a:solidFill>
                  <a:srgbClr val="32494C"/>
                </a:solidFill>
                <a:latin typeface="Tw Cen MT"/>
                <a:cs typeface="Tw Cen MT"/>
              </a:rPr>
              <a:t>-</a:t>
            </a:r>
            <a:r>
              <a:rPr sz="2150" spc="-85" dirty="0">
                <a:solidFill>
                  <a:srgbClr val="32494C"/>
                </a:solidFill>
                <a:latin typeface="Tw Cen MT"/>
                <a:cs typeface="Tw Cen MT"/>
              </a:rPr>
              <a:t> </a:t>
            </a:r>
            <a:r>
              <a:rPr sz="2150" spc="15" dirty="0">
                <a:solidFill>
                  <a:srgbClr val="32494C"/>
                </a:solidFill>
                <a:latin typeface="Tw Cen MT"/>
                <a:cs typeface="Tw Cen MT"/>
              </a:rPr>
              <a:t>2021</a:t>
            </a:r>
            <a:endParaRPr sz="2150" dirty="0">
              <a:solidFill>
                <a:srgbClr val="32494C"/>
              </a:solidFill>
              <a:latin typeface="Tw Cen MT"/>
              <a:cs typeface="Tw Cen MT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04166"/>
            <a:ext cx="57277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" dirty="0" smtClean="0">
                <a:solidFill>
                  <a:srgbClr val="547B80"/>
                </a:solidFill>
              </a:rPr>
              <a:t>Engagement Activities</a:t>
            </a:r>
            <a:endParaRPr dirty="0">
              <a:solidFill>
                <a:srgbClr val="547B8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055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4221480" cy="441959"/>
          </a:xfrm>
          <a:prstGeom prst="rect">
            <a:avLst/>
          </a:prstGeom>
          <a:solidFill>
            <a:srgbClr val="BBCA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00"/>
              </a:spcBef>
            </a:pPr>
            <a:r>
              <a:rPr sz="1900" b="1" dirty="0">
                <a:latin typeface="Tw Cen MT"/>
                <a:cs typeface="Tw Cen MT"/>
              </a:rPr>
              <a:t>Goals: accessible, </a:t>
            </a:r>
            <a:r>
              <a:rPr sz="1900" b="1" spc="-5" dirty="0">
                <a:latin typeface="Tw Cen MT"/>
                <a:cs typeface="Tw Cen MT"/>
              </a:rPr>
              <a:t>varied </a:t>
            </a:r>
            <a:r>
              <a:rPr sz="1900" b="1" dirty="0">
                <a:latin typeface="Tw Cen MT"/>
                <a:cs typeface="Tw Cen MT"/>
              </a:rPr>
              <a:t>and</a:t>
            </a:r>
            <a:r>
              <a:rPr sz="1900" b="1" spc="-55" dirty="0">
                <a:latin typeface="Tw Cen MT"/>
                <a:cs typeface="Tw Cen MT"/>
              </a:rPr>
              <a:t> </a:t>
            </a:r>
            <a:r>
              <a:rPr sz="1900" b="1" spc="-5" dirty="0">
                <a:latin typeface="Tw Cen MT"/>
                <a:cs typeface="Tw Cen MT"/>
              </a:rPr>
              <a:t>focused</a:t>
            </a:r>
            <a:endParaRPr sz="1900">
              <a:latin typeface="Tw Cen MT"/>
              <a:cs typeface="Tw Cen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716865" y="2042247"/>
            <a:ext cx="4010660" cy="44627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20"/>
              </a:spcBef>
            </a:pPr>
            <a:r>
              <a:rPr dirty="0"/>
              <a:t>April</a:t>
            </a: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469900" algn="l"/>
                <a:tab pos="470534" algn="l"/>
              </a:tabLst>
            </a:pPr>
            <a:r>
              <a:rPr b="0" dirty="0">
                <a:latin typeface="Tw Cen MT"/>
                <a:cs typeface="Tw Cen MT"/>
              </a:rPr>
              <a:t>Neighborhood Council</a:t>
            </a:r>
            <a:r>
              <a:rPr b="0" spc="-20" dirty="0">
                <a:latin typeface="Tw Cen MT"/>
                <a:cs typeface="Tw Cen MT"/>
              </a:rPr>
              <a:t> </a:t>
            </a:r>
            <a:r>
              <a:rPr b="0" spc="-10" dirty="0">
                <a:latin typeface="Tw Cen MT"/>
                <a:cs typeface="Tw Cen MT"/>
              </a:rPr>
              <a:t>Reception</a:t>
            </a:r>
          </a:p>
          <a:p>
            <a:pPr marL="4699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spc="-5" dirty="0">
                <a:latin typeface="Tw Cen MT"/>
                <a:cs typeface="Tw Cen MT"/>
              </a:rPr>
              <a:t>Meeting-in-a-box Facilitator</a:t>
            </a:r>
            <a:r>
              <a:rPr b="0" spc="-35" dirty="0">
                <a:latin typeface="Tw Cen MT"/>
                <a:cs typeface="Tw Cen MT"/>
              </a:rPr>
              <a:t> </a:t>
            </a:r>
            <a:r>
              <a:rPr b="0" spc="-15" dirty="0">
                <a:latin typeface="Tw Cen MT"/>
                <a:cs typeface="Tw Cen MT"/>
              </a:rPr>
              <a:t>Training</a:t>
            </a:r>
          </a:p>
          <a:p>
            <a:pPr>
              <a:lnSpc>
                <a:spcPct val="100000"/>
              </a:lnSpc>
              <a:buFont typeface="Tw Cen MT"/>
              <a:buChar char="•"/>
            </a:pPr>
            <a:endParaRPr sz="9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/>
              <a:t>May-June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dirty="0">
                <a:latin typeface="Tw Cen MT"/>
                <a:cs typeface="Tw Cen MT"/>
              </a:rPr>
              <a:t>Learning</a:t>
            </a:r>
            <a:r>
              <a:rPr b="0" spc="-5" dirty="0">
                <a:latin typeface="Tw Cen MT"/>
                <a:cs typeface="Tw Cen MT"/>
              </a:rPr>
              <a:t> </a:t>
            </a:r>
            <a:r>
              <a:rPr b="0" spc="-40" dirty="0">
                <a:latin typeface="Tw Cen MT"/>
                <a:cs typeface="Tw Cen MT"/>
              </a:rPr>
              <a:t>Tour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dirty="0">
                <a:latin typeface="Tw Cen MT"/>
                <a:cs typeface="Tw Cen MT"/>
              </a:rPr>
              <a:t>Civic</a:t>
            </a:r>
            <a:r>
              <a:rPr b="0" spc="-5" dirty="0">
                <a:latin typeface="Tw Cen MT"/>
                <a:cs typeface="Tw Cen MT"/>
              </a:rPr>
              <a:t> </a:t>
            </a:r>
            <a:r>
              <a:rPr b="0" dirty="0">
                <a:latin typeface="Tw Cen MT"/>
                <a:cs typeface="Tw Cen MT"/>
              </a:rPr>
              <a:t>Labs</a:t>
            </a:r>
          </a:p>
          <a:p>
            <a:pPr>
              <a:lnSpc>
                <a:spcPct val="100000"/>
              </a:lnSpc>
              <a:buFont typeface="Tw Cen MT"/>
              <a:buChar char="•"/>
            </a:pPr>
            <a:endParaRPr sz="9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/>
              <a:t>July-September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spc="-5" dirty="0">
                <a:latin typeface="Tw Cen MT"/>
                <a:cs typeface="Tw Cen MT"/>
              </a:rPr>
              <a:t>Drafting </a:t>
            </a:r>
            <a:r>
              <a:rPr b="0" dirty="0">
                <a:latin typeface="Tw Cen MT"/>
                <a:cs typeface="Tw Cen MT"/>
              </a:rPr>
              <a:t>the</a:t>
            </a:r>
            <a:r>
              <a:rPr b="0" spc="-5" dirty="0">
                <a:latin typeface="Tw Cen MT"/>
                <a:cs typeface="Tw Cen MT"/>
              </a:rPr>
              <a:t> </a:t>
            </a:r>
            <a:r>
              <a:rPr b="0" dirty="0">
                <a:latin typeface="Tw Cen MT"/>
                <a:cs typeface="Tw Cen MT"/>
              </a:rPr>
              <a:t>plan</a:t>
            </a:r>
          </a:p>
          <a:p>
            <a:pPr>
              <a:lnSpc>
                <a:spcPct val="100000"/>
              </a:lnSpc>
              <a:buFont typeface="Tw Cen MT"/>
              <a:buChar char="•"/>
            </a:pPr>
            <a:endParaRPr sz="9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pc="-5" dirty="0"/>
              <a:t>October-November</a:t>
            </a:r>
          </a:p>
          <a:p>
            <a:pPr marL="469265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Tw Cen MT"/>
                <a:cs typeface="Tw Cen MT"/>
              </a:rPr>
              <a:t>Draft </a:t>
            </a:r>
            <a:r>
              <a:rPr b="0" dirty="0">
                <a:latin typeface="Tw Cen MT"/>
                <a:cs typeface="Tw Cen MT"/>
              </a:rPr>
              <a:t>Plan Open</a:t>
            </a:r>
            <a:r>
              <a:rPr b="0" spc="-10" dirty="0">
                <a:latin typeface="Tw Cen MT"/>
                <a:cs typeface="Tw Cen MT"/>
              </a:rPr>
              <a:t> </a:t>
            </a:r>
            <a:r>
              <a:rPr b="0" dirty="0">
                <a:latin typeface="Tw Cen MT"/>
                <a:cs typeface="Tw Cen MT"/>
              </a:rPr>
              <a:t>House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5237620" y="1470608"/>
            <a:ext cx="3999229" cy="448154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20"/>
              </a:spcBef>
            </a:pPr>
            <a:r>
              <a:rPr dirty="0"/>
              <a:t>Learning</a:t>
            </a:r>
            <a:r>
              <a:rPr spc="-5" dirty="0"/>
              <a:t> </a:t>
            </a:r>
            <a:r>
              <a:rPr spc="-35" dirty="0"/>
              <a:t>Tour</a:t>
            </a:r>
          </a:p>
          <a:p>
            <a:pPr marL="4699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469900" algn="l"/>
                <a:tab pos="470534" algn="l"/>
              </a:tabLst>
            </a:pPr>
            <a:r>
              <a:rPr b="0" spc="-5" dirty="0">
                <a:latin typeface="Tw Cen MT"/>
                <a:cs typeface="Tw Cen MT"/>
              </a:rPr>
              <a:t>Meetings-in-a-box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spc="-20" dirty="0">
                <a:latin typeface="Tw Cen MT"/>
                <a:cs typeface="Tw Cen MT"/>
              </a:rPr>
              <a:t>Pop-up</a:t>
            </a:r>
            <a:r>
              <a:rPr b="0" spc="-5" dirty="0">
                <a:latin typeface="Tw Cen MT"/>
                <a:cs typeface="Tw Cen MT"/>
              </a:rPr>
              <a:t> </a:t>
            </a:r>
            <a:r>
              <a:rPr b="0" dirty="0">
                <a:latin typeface="Tw Cen MT"/>
                <a:cs typeface="Tw Cen MT"/>
              </a:rPr>
              <a:t>Stations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b="0" dirty="0">
                <a:latin typeface="Tw Cen MT"/>
                <a:cs typeface="Tw Cen MT"/>
              </a:rPr>
              <a:t>Online</a:t>
            </a:r>
            <a:r>
              <a:rPr b="0" spc="-5" dirty="0">
                <a:latin typeface="Tw Cen MT"/>
                <a:cs typeface="Tw Cen MT"/>
              </a:rPr>
              <a:t> </a:t>
            </a:r>
            <a:r>
              <a:rPr b="0" spc="-10" dirty="0">
                <a:latin typeface="Tw Cen MT"/>
                <a:cs typeface="Tw Cen MT"/>
              </a:rPr>
              <a:t>survey</a:t>
            </a:r>
          </a:p>
          <a:p>
            <a:pPr marL="4699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US" b="0" dirty="0" smtClean="0">
                <a:latin typeface="Tw Cen MT"/>
                <a:cs typeface="Tw Cen MT"/>
              </a:rPr>
              <a:t>Community Roundtables</a:t>
            </a:r>
            <a:endParaRPr b="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Font typeface="Tw Cen MT"/>
              <a:buChar char="•"/>
            </a:pPr>
            <a:endParaRPr sz="12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/>
              <a:t>Civic</a:t>
            </a:r>
            <a:r>
              <a:rPr spc="-10" dirty="0"/>
              <a:t> </a:t>
            </a:r>
            <a:r>
              <a:rPr dirty="0"/>
              <a:t>Labs</a:t>
            </a:r>
          </a:p>
          <a:p>
            <a:pPr marL="469265" marR="491490" indent="-228600">
              <a:lnSpc>
                <a:spcPct val="1272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US" b="0" dirty="0" smtClean="0"/>
              <a:t>Presentations</a:t>
            </a:r>
            <a:endParaRPr b="0" spc="-10" dirty="0">
              <a:latin typeface="Tw Cen MT"/>
              <a:cs typeface="Tw Cen MT"/>
            </a:endParaRPr>
          </a:p>
          <a:p>
            <a:pPr marL="469265" marR="10160" indent="-228600">
              <a:lnSpc>
                <a:spcPct val="127200"/>
              </a:lnSpc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Tw Cen MT"/>
                <a:cs typeface="Tw Cen MT"/>
              </a:rPr>
              <a:t>Focus </a:t>
            </a:r>
            <a:r>
              <a:rPr b="0" spc="-10" dirty="0">
                <a:latin typeface="Tw Cen MT"/>
                <a:cs typeface="Tw Cen MT"/>
              </a:rPr>
              <a:t>group </a:t>
            </a:r>
            <a:r>
              <a:rPr b="0" spc="-5" dirty="0">
                <a:latin typeface="Tw Cen MT"/>
                <a:cs typeface="Tw Cen MT"/>
              </a:rPr>
              <a:t>labs </a:t>
            </a:r>
            <a:r>
              <a:rPr b="0" dirty="0">
                <a:latin typeface="Tw Cen MT"/>
                <a:cs typeface="Tw Cen MT"/>
              </a:rPr>
              <a:t>with </a:t>
            </a:r>
            <a:r>
              <a:rPr b="0" spc="-40" dirty="0">
                <a:latin typeface="Tw Cen MT"/>
                <a:cs typeface="Tw Cen MT"/>
              </a:rPr>
              <a:t>key </a:t>
            </a:r>
            <a:r>
              <a:rPr b="0" dirty="0">
                <a:latin typeface="Tw Cen MT"/>
                <a:cs typeface="Tw Cen MT"/>
              </a:rPr>
              <a:t>community  partners</a:t>
            </a:r>
          </a:p>
          <a:p>
            <a:pPr marL="469265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b="0" spc="-25" dirty="0" smtClean="0"/>
              <a:t>Moderated Panel </a:t>
            </a:r>
            <a:r>
              <a:rPr lang="en-US" b="0" dirty="0" smtClean="0"/>
              <a:t>about </a:t>
            </a:r>
            <a:r>
              <a:rPr b="0" spc="-10" dirty="0" smtClean="0">
                <a:latin typeface="Tw Cen MT"/>
                <a:cs typeface="Tw Cen MT"/>
              </a:rPr>
              <a:t>reflection</a:t>
            </a:r>
            <a:r>
              <a:rPr lang="en-US" b="0" spc="-10" dirty="0" smtClean="0">
                <a:latin typeface="Tw Cen MT"/>
                <a:cs typeface="Tw Cen MT"/>
              </a:rPr>
              <a:t>s</a:t>
            </a:r>
            <a:r>
              <a:rPr b="0" spc="-20" dirty="0" smtClean="0">
                <a:latin typeface="Tw Cen MT"/>
                <a:cs typeface="Tw Cen MT"/>
              </a:rPr>
              <a:t> </a:t>
            </a:r>
            <a:r>
              <a:rPr b="0" dirty="0" smtClean="0">
                <a:latin typeface="Tw Cen MT"/>
                <a:cs typeface="Tw Cen MT"/>
              </a:rPr>
              <a:t>&amp;</a:t>
            </a: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r>
              <a:rPr b="0" dirty="0" smtClean="0">
                <a:latin typeface="Tw Cen MT"/>
                <a:cs typeface="Tw Cen MT"/>
              </a:rPr>
              <a:t>recommendations</a:t>
            </a:r>
            <a:endParaRPr b="0" dirty="0">
              <a:latin typeface="Tw Cen MT"/>
              <a:cs typeface="Tw Cen MT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324600" y="7192516"/>
            <a:ext cx="29597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lang="en-US" dirty="0" smtClean="0"/>
              <a:t>West Ashley Revitalization Commission March 11,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6D6E71"/>
      </a:dk2>
      <a:lt2>
        <a:srgbClr val="BBCACC"/>
      </a:lt2>
      <a:accent1>
        <a:srgbClr val="547B80"/>
      </a:accent1>
      <a:accent2>
        <a:srgbClr val="EBBC82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Custom 1">
      <a:majorFont>
        <a:latin typeface="Bodoni MT Black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556</Words>
  <Application>Microsoft Office PowerPoint</Application>
  <PresentationFormat>Custom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Tw Cen MT</vt:lpstr>
      <vt:lpstr>Office Theme</vt:lpstr>
      <vt:lpstr>PowerPoint Presentation</vt:lpstr>
      <vt:lpstr>What is the comprehensive plan?</vt:lpstr>
      <vt:lpstr>What the plan does...and doesn’t do</vt:lpstr>
      <vt:lpstr>What we’re doing differently from Century V</vt:lpstr>
      <vt:lpstr>A collaborative effort</vt:lpstr>
      <vt:lpstr>Partners in the plan</vt:lpstr>
      <vt:lpstr>Staff preparation</vt:lpstr>
      <vt:lpstr>Timeline in brief</vt:lpstr>
      <vt:lpstr>Engagement Activities</vt:lpstr>
      <vt:lpstr>Integrating Plan West Ashley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Stuber, Chloe</dc:creator>
  <cp:lastModifiedBy>Pohlman, Eric</cp:lastModifiedBy>
  <cp:revision>13</cp:revision>
  <dcterms:created xsi:type="dcterms:W3CDTF">2020-02-19T19:46:16Z</dcterms:created>
  <dcterms:modified xsi:type="dcterms:W3CDTF">2020-03-11T17:03:16Z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2020-02-19T00:00:00Z</vt:filetime>
  </property>
</Properties>
</file>