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5E6"/>
          </a:solidFill>
        </a:fill>
      </a:tcStyle>
    </a:wholeTbl>
    <a:band2H>
      <a:tcTxStyle b="def" i="def"/>
      <a:tcStyle>
        <a:tcBdr/>
        <a:fill>
          <a:solidFill>
            <a:srgbClr val="E6EBF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4CA"/>
          </a:solidFill>
        </a:fill>
      </a:tcStyle>
    </a:wholeTbl>
    <a:band2H>
      <a:tcTxStyle b="def" i="def"/>
      <a:tcStyle>
        <a:tcBdr/>
        <a:fill>
          <a:solidFill>
            <a:srgbClr val="E7F2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CBD6"/>
          </a:solidFill>
        </a:fill>
      </a:tcStyle>
    </a:wholeTbl>
    <a:band2H>
      <a:tcTxStyle b="def" i="def"/>
      <a:tcStyle>
        <a:tcBdr/>
        <a:fill>
          <a:solidFill>
            <a:srgbClr val="F6E7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  <a:lvl2pPr marL="777875" indent="-333375" algn="ctr">
              <a:spcBef>
                <a:spcPts val="0"/>
              </a:spcBef>
              <a:defRPr i="1" sz="2400"/>
            </a:lvl2pPr>
            <a:lvl3pPr marL="1222375" indent="-333375" algn="ctr">
              <a:spcBef>
                <a:spcPts val="0"/>
              </a:spcBef>
              <a:defRPr i="1" sz="2400"/>
            </a:lvl3pPr>
            <a:lvl4pPr marL="1666875" indent="-333375" algn="ctr">
              <a:spcBef>
                <a:spcPts val="0"/>
              </a:spcBef>
              <a:defRPr i="1" sz="2400"/>
            </a:lvl4pPr>
            <a:lvl5pPr marL="2111375" indent="-333375" algn="ctr">
              <a:spcBef>
                <a:spcPts val="0"/>
              </a:spcBef>
              <a:defRPr i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/>
          <p:nvPr>
            <p:ph type="body" sz="quarter" idx="13"/>
          </p:nvPr>
        </p:nvSpPr>
        <p:spPr>
          <a:xfrm>
            <a:off x="1270000" y="4308599"/>
            <a:ext cx="10464800" cy="609777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929606" y="-12700"/>
            <a:ext cx="16551778" cy="110345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-647700" y="508000"/>
            <a:ext cx="12369801" cy="6142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2451057" y="-138499"/>
            <a:ext cx="13525503" cy="90170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13"/>
          </p:nvPr>
        </p:nvSpPr>
        <p:spPr>
          <a:xfrm>
            <a:off x="4473575" y="2032000"/>
            <a:ext cx="10287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426200" y="4965700"/>
            <a:ext cx="5886450" cy="3924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37350" y="639232"/>
            <a:ext cx="5880100" cy="39200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3400425" y="-127000"/>
            <a:ext cx="13525500" cy="9017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North Bridge Access"/>
          <p:cNvSpPr txBox="1"/>
          <p:nvPr>
            <p:ph type="title"/>
          </p:nvPr>
        </p:nvSpPr>
        <p:spPr>
          <a:xfrm>
            <a:off x="1270000" y="6861643"/>
            <a:ext cx="10464800" cy="1422402"/>
          </a:xfrm>
          <a:prstGeom prst="rect">
            <a:avLst/>
          </a:prstGeom>
        </p:spPr>
        <p:txBody>
          <a:bodyPr/>
          <a:lstStyle>
            <a:lvl1pPr defTabSz="482841">
              <a:defRPr sz="6612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North Bridge: Safe Access</a:t>
            </a:r>
          </a:p>
        </p:txBody>
      </p:sp>
      <p:sp>
        <p:nvSpPr>
          <p:cNvPr id="120" name="Study Update Request…"/>
          <p:cNvSpPr txBox="1"/>
          <p:nvPr>
            <p:ph type="body" sz="quarter" idx="1"/>
          </p:nvPr>
        </p:nvSpPr>
        <p:spPr>
          <a:xfrm>
            <a:off x="1270000" y="8369300"/>
            <a:ext cx="10464800" cy="1130300"/>
          </a:xfrm>
          <a:prstGeom prst="rect">
            <a:avLst/>
          </a:prstGeom>
        </p:spPr>
        <p:txBody>
          <a:bodyPr/>
          <a:lstStyle>
            <a:lvl1pPr defTabSz="461518">
              <a:defRPr sz="29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March 11, 2020</a:t>
            </a:r>
          </a:p>
        </p:txBody>
      </p:sp>
      <p:pic>
        <p:nvPicPr>
          <p:cNvPr id="121" name="Screen Shot 2020-02-20 at 8.50.19 AM.png" descr="Screen Shot 2020-02-20 at 8.50.1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9417" y="488012"/>
            <a:ext cx="9805966" cy="6288375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Photo: David Christopher"/>
          <p:cNvSpPr txBox="1"/>
          <p:nvPr/>
        </p:nvSpPr>
        <p:spPr>
          <a:xfrm>
            <a:off x="9477850" y="6471585"/>
            <a:ext cx="1928623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12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Photo: David Christopher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n West Ashley…"/>
          <p:cNvSpPr txBox="1"/>
          <p:nvPr>
            <p:ph type="body" sz="half" idx="1"/>
          </p:nvPr>
        </p:nvSpPr>
        <p:spPr>
          <a:xfrm>
            <a:off x="98554" y="1817272"/>
            <a:ext cx="4861892" cy="784625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3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Plan West Ashley</a:t>
            </a:r>
          </a:p>
          <a:p>
            <a:pPr>
              <a:lnSpc>
                <a:spcPct val="80000"/>
              </a:lnSpc>
              <a:defRPr sz="3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People2Parks</a:t>
            </a:r>
          </a:p>
          <a:p>
            <a:pPr>
              <a:lnSpc>
                <a:spcPct val="80000"/>
              </a:lnSpc>
              <a:defRPr sz="3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Walk Bike Berkeley-Charleston-Dorchester Plan</a:t>
            </a:r>
          </a:p>
          <a:p>
            <a:pPr>
              <a:lnSpc>
                <a:spcPct val="80000"/>
              </a:lnSpc>
              <a:defRPr sz="3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Mayor Summey’s North Charleston 2020 State of the City Address: </a:t>
            </a:r>
          </a:p>
          <a:p>
            <a:pPr lvl="1" marL="0" indent="0">
              <a:lnSpc>
                <a:spcPct val="80000"/>
              </a:lnSpc>
              <a:buSzTx/>
              <a:buNone/>
              <a:defRPr sz="3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“One life alone is bad          enough to lose.”</a:t>
            </a:r>
          </a:p>
        </p:txBody>
      </p:sp>
      <p:pic>
        <p:nvPicPr>
          <p:cNvPr id="155" name="better dixon photo.png" descr="better dixon phot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36758" y="2806700"/>
            <a:ext cx="8255002" cy="58674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till: ABC News 4"/>
          <p:cNvSpPr txBox="1"/>
          <p:nvPr/>
        </p:nvSpPr>
        <p:spPr>
          <a:xfrm>
            <a:off x="11566952" y="9254417"/>
            <a:ext cx="136184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12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Still: ABC News 4</a:t>
            </a:r>
          </a:p>
        </p:txBody>
      </p:sp>
      <p:sp>
        <p:nvSpPr>
          <p:cNvPr id="157" name="Regional Commit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4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Regional Commitments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onnecting Projects"/>
          <p:cNvSpPr txBox="1"/>
          <p:nvPr>
            <p:ph type="title"/>
          </p:nvPr>
        </p:nvSpPr>
        <p:spPr>
          <a:xfrm>
            <a:off x="1270000" y="25400"/>
            <a:ext cx="10464800" cy="1422400"/>
          </a:xfrm>
          <a:prstGeom prst="rect">
            <a:avLst/>
          </a:prstGeom>
        </p:spPr>
        <p:txBody>
          <a:bodyPr/>
          <a:lstStyle>
            <a:lvl1pPr defTabSz="554990">
              <a:defRPr sz="76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Connecting Projects</a:t>
            </a:r>
          </a:p>
        </p:txBody>
      </p:sp>
      <p:sp>
        <p:nvSpPr>
          <p:cNvPr id="160" name="7 &amp;171 study area — multimodal improvements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l" defTabSz="519937">
              <a:lnSpc>
                <a:spcPct val="80000"/>
              </a:lnSpc>
              <a:defRPr sz="2314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7 &amp;171 study area — multimodal improvements 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 defTabSz="519937">
              <a:lnSpc>
                <a:spcPct val="80000"/>
              </a:lnSpc>
              <a:defRPr sz="2314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Azalea sidewalk improvements from Easton St. &gt; Cosgrove Ave. </a:t>
            </a:r>
          </a:p>
        </p:txBody>
      </p:sp>
      <p:pic>
        <p:nvPicPr>
          <p:cNvPr id="161" name="Screen Shot 2020-03-09 at 6.29.43 PM.png" descr="Screen Shot 2020-03-09 at 6.29.4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96382"/>
            <a:ext cx="13004800" cy="53608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Updated Study Nee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4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Updated Study Needs</a:t>
            </a:r>
          </a:p>
        </p:txBody>
      </p:sp>
      <p:sp>
        <p:nvSpPr>
          <p:cNvPr id="164" name="Charleston Moves will be conducting bike/ped counts in May 2020…"/>
          <p:cNvSpPr txBox="1"/>
          <p:nvPr>
            <p:ph type="body" idx="1"/>
          </p:nvPr>
        </p:nvSpPr>
        <p:spPr>
          <a:xfrm>
            <a:off x="952500" y="2597150"/>
            <a:ext cx="11099800" cy="62865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Charleston Moves will be conducting bike/ped counts in Apr. + May 2020</a:t>
            </a:r>
          </a:p>
          <a:p>
            <a:pPr>
              <a:lnSpc>
                <a:spcPct val="80000"/>
              </a:lnSpc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What is the updated design and cost estimate for a separate bridge, now that some of the land-side options are in place? </a:t>
            </a:r>
          </a:p>
          <a:p>
            <a:pPr>
              <a:lnSpc>
                <a:spcPct val="80000"/>
              </a:lnSpc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Where would the entry and exit points be?</a:t>
            </a:r>
          </a:p>
          <a:p>
            <a:pPr>
              <a:lnSpc>
                <a:spcPct val="80000"/>
              </a:lnSpc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What are land-side improvements that can be made soon?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creen Shot 2020-02-20 at 8.50.19 AM.png" descr="Screen Shot 2020-02-20 at 8.50.1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560" y="2145107"/>
            <a:ext cx="13063921" cy="8377637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OPTION 1: Update study based on outstanding questions + needs…"/>
          <p:cNvSpPr txBox="1"/>
          <p:nvPr/>
        </p:nvSpPr>
        <p:spPr>
          <a:xfrm>
            <a:off x="-4841" y="-57694"/>
            <a:ext cx="13014482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4200"/>
              </a:spcBef>
              <a:defRPr sz="32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Assess infrastructure improvement opportunities for each side to connect to the bridge, and</a:t>
            </a:r>
          </a:p>
          <a:p>
            <a:pPr>
              <a:spcBef>
                <a:spcPts val="4200"/>
              </a:spcBef>
              <a:defRPr sz="32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Update study to focus on standalone bike/ped bridge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1383" y="3156480"/>
            <a:ext cx="3942035" cy="344064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Thank you!"/>
          <p:cNvSpPr txBox="1"/>
          <p:nvPr/>
        </p:nvSpPr>
        <p:spPr>
          <a:xfrm>
            <a:off x="5410758" y="7689627"/>
            <a:ext cx="218328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Thank you!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creen Shot 2020-02-19 at 4.47.15 PM.png" descr="Screen Shot 2020-02-19 at 4.47.15 PM.png"/>
          <p:cNvPicPr>
            <a:picLocks noChangeAspect="1"/>
          </p:cNvPicPr>
          <p:nvPr/>
        </p:nvPicPr>
        <p:blipFill>
          <a:blip r:embed="rId2">
            <a:extLst/>
          </a:blip>
          <a:srcRect l="0" t="18052" r="0" b="0"/>
          <a:stretch>
            <a:fillRect/>
          </a:stretch>
        </p:blipFill>
        <p:spPr>
          <a:xfrm>
            <a:off x="1544438" y="324239"/>
            <a:ext cx="9915989" cy="4630908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AADT Counts over Ashley River: 44,300 (2006), 46,100 (2016)…"/>
          <p:cNvSpPr txBox="1"/>
          <p:nvPr/>
        </p:nvSpPr>
        <p:spPr>
          <a:xfrm>
            <a:off x="319502" y="5625264"/>
            <a:ext cx="12365796" cy="3538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3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AADT Counts over Ashley River: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lnSpc>
                <a:spcPct val="80000"/>
              </a:lnSpc>
              <a:defRPr sz="3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     44,300 (2006)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lnSpc>
                <a:spcPct val="80000"/>
              </a:lnSpc>
              <a:defRPr sz="3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     46,100 (2016)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>
              <a:lnSpc>
                <a:spcPct val="80000"/>
              </a:lnSpc>
              <a:defRPr sz="3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     48,600 (2019)</a:t>
            </a:r>
          </a:p>
          <a:p>
            <a:pPr algn="l">
              <a:lnSpc>
                <a:spcPct val="80000"/>
              </a:lnSpc>
              <a:defRPr sz="3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</a:p>
          <a:p>
            <a:pPr algn="l">
              <a:lnSpc>
                <a:spcPct val="80000"/>
              </a:lnSpc>
              <a:defRPr sz="3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Length: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0.52 mi. (Northbridge Park &gt; 1st Exit), 1.5 mi. (Poston &gt; Azalea)</a:t>
            </a:r>
          </a:p>
          <a:p>
            <a:pPr algn="l">
              <a:lnSpc>
                <a:spcPct val="80000"/>
              </a:lnSpc>
              <a:defRPr sz="3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 algn="l">
              <a:lnSpc>
                <a:spcPct val="80000"/>
              </a:lnSpc>
              <a:defRPr sz="3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Length Comparison: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0.84 mi. (ARB), 2.9 mi. (JIC)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Important elements:…"/>
          <p:cNvSpPr txBox="1"/>
          <p:nvPr>
            <p:ph type="body" idx="1"/>
          </p:nvPr>
        </p:nvSpPr>
        <p:spPr>
          <a:xfrm>
            <a:off x="952500" y="3765550"/>
            <a:ext cx="11099800" cy="6286500"/>
          </a:xfrm>
          <a:prstGeom prst="rect">
            <a:avLst/>
          </a:prstGeom>
        </p:spPr>
        <p:txBody>
          <a:bodyPr/>
          <a:lstStyle/>
          <a:p>
            <a:pPr marL="0" indent="0" defTabSz="479044">
              <a:spcBef>
                <a:spcPts val="3400"/>
              </a:spcBef>
              <a:buSzTx/>
              <a:buNone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endParaRPr sz="2600"/>
          </a:p>
          <a:p>
            <a:pPr lvl="1" marL="728979" indent="-364488" defTabSz="479044">
              <a:spcBef>
                <a:spcPts val="3400"/>
              </a:spcBef>
              <a:defRPr sz="2600">
                <a:latin typeface="Avenir Heavy"/>
                <a:ea typeface="Avenir Heavy"/>
                <a:cs typeface="Avenir Heavy"/>
                <a:sym typeface="Avenir Heavy"/>
              </a:defRPr>
            </a:pPr>
          </a:p>
          <a:p>
            <a:pPr lvl="1" marL="728979" indent="-364488" defTabSz="479044">
              <a:spcBef>
                <a:spcPts val="3400"/>
              </a:spcBef>
              <a:defRPr sz="26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SCDOT</a:t>
            </a:r>
            <a:r>
              <a:t>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young bridge, not on any current replacement lists. Agency does not expect replacement unless a significant capacity improvement is proposed. Even then, replacement unlikely. Considered to be performing acceptably. 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lvl="1" marL="728979" indent="-364488">
              <a:lnSpc>
                <a:spcPct val="80000"/>
              </a:lnSpc>
              <a:spcBef>
                <a:spcPts val="0"/>
              </a:spcBef>
              <a:defRPr sz="3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600">
                <a:latin typeface="Avenir Heavy"/>
                <a:ea typeface="Avenir Heavy"/>
                <a:cs typeface="Avenir Heavy"/>
                <a:sym typeface="Avenir Heavy"/>
              </a:rPr>
              <a:t>CARTA:</a:t>
            </a:r>
            <a:r>
              <a:t> </a:t>
            </a:r>
            <a:r>
              <a:rPr sz="2600"/>
              <a:t>Rte. 32 has a 1 hr. headway. Operates from approx. 6a-9p weekdays, 7a-9p Sat., 9a-8p Sun.</a:t>
            </a:r>
          </a:p>
        </p:txBody>
      </p:sp>
      <p:pic>
        <p:nvPicPr>
          <p:cNvPr id="128" name="IMG_2287.jpg" descr="IMG_228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8069" y="-303436"/>
            <a:ext cx="9988662" cy="6659109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Photo: S E V E N"/>
          <p:cNvSpPr txBox="1"/>
          <p:nvPr/>
        </p:nvSpPr>
        <p:spPr>
          <a:xfrm>
            <a:off x="11676233" y="9067800"/>
            <a:ext cx="130744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12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Photo: S E V E 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G_2303.jpg" descr="IMG_23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03899" y="2755026"/>
            <a:ext cx="8956121" cy="5970748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afety Stats…"/>
          <p:cNvSpPr txBox="1"/>
          <p:nvPr>
            <p:ph type="title"/>
          </p:nvPr>
        </p:nvSpPr>
        <p:spPr>
          <a:xfrm>
            <a:off x="3496443" y="254000"/>
            <a:ext cx="6011915" cy="2159000"/>
          </a:xfrm>
          <a:prstGeom prst="rect">
            <a:avLst/>
          </a:prstGeom>
        </p:spPr>
        <p:txBody>
          <a:bodyPr/>
          <a:lstStyle/>
          <a:p>
            <a:pPr defTabSz="397256">
              <a:defRPr sz="43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Safety Stats</a:t>
            </a:r>
          </a:p>
          <a:p>
            <a:pPr defTabSz="397256">
              <a:defRPr sz="43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2013-preliminary 2018</a:t>
            </a:r>
          </a:p>
        </p:txBody>
      </p:sp>
      <p:sp>
        <p:nvSpPr>
          <p:cNvPr id="133" name="From Azalea Drive to Poston Road, including the North Bridge:…"/>
          <p:cNvSpPr txBox="1"/>
          <p:nvPr>
            <p:ph type="body" sz="quarter" idx="1"/>
          </p:nvPr>
        </p:nvSpPr>
        <p:spPr>
          <a:xfrm>
            <a:off x="165937" y="2597150"/>
            <a:ext cx="3893493" cy="62865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From Azalea Drive to Poston Road, including the North Bridge:</a:t>
            </a:r>
          </a:p>
          <a:p>
            <a:pPr lvl="1"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2 fatalities </a:t>
            </a:r>
          </a:p>
          <a:p>
            <a:pPr lvl="1"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8 injuries </a:t>
            </a:r>
          </a:p>
        </p:txBody>
      </p:sp>
      <p:sp>
        <p:nvSpPr>
          <p:cNvPr id="134" name="Photo: S E V E N"/>
          <p:cNvSpPr txBox="1"/>
          <p:nvPr/>
        </p:nvSpPr>
        <p:spPr>
          <a:xfrm>
            <a:off x="11676233" y="9067800"/>
            <a:ext cx="130744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12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Photo: S E V E 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revious Studies: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7462">
              <a:defRPr sz="5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Previous Studies:</a:t>
            </a:r>
          </a:p>
          <a:p>
            <a:pPr defTabSz="537462">
              <a:defRPr sz="5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Summary + Findings </a:t>
            </a:r>
          </a:p>
        </p:txBody>
      </p:sp>
      <p:sp>
        <p:nvSpPr>
          <p:cNvPr id="137" name="“Not Feasible” in 2008:…"/>
          <p:cNvSpPr txBox="1"/>
          <p:nvPr>
            <p:ph type="body" idx="1"/>
          </p:nvPr>
        </p:nvSpPr>
        <p:spPr>
          <a:xfrm>
            <a:off x="952500" y="2939140"/>
            <a:ext cx="11099800" cy="6286503"/>
          </a:xfrm>
          <a:prstGeom prst="rect">
            <a:avLst/>
          </a:prstGeom>
        </p:spPr>
        <p:txBody>
          <a:bodyPr/>
          <a:lstStyle/>
          <a:p>
            <a:pPr marL="0" indent="0" defTabSz="467359">
              <a:spcBef>
                <a:spcPts val="3300"/>
              </a:spcBef>
              <a:buSzTx/>
              <a:buNone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“Not Feasible” in 2008: </a:t>
            </a:r>
          </a:p>
          <a:p>
            <a:pPr lvl="1" marL="711200" indent="-355600" defTabSz="467359">
              <a:spcBef>
                <a:spcPts val="3300"/>
              </a:spcBef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Restripe ($4.9M) </a:t>
            </a:r>
          </a:p>
          <a:p>
            <a:pPr lvl="1" marL="711200" indent="-355600" defTabSz="467359">
              <a:spcBef>
                <a:spcPts val="3300"/>
              </a:spcBef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Widen ($23.7M) </a:t>
            </a:r>
          </a:p>
          <a:p>
            <a:pPr lvl="1" marL="711200" indent="-355600" defTabSz="467359">
              <a:spcBef>
                <a:spcPts val="3300"/>
              </a:spcBef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Combination Restripe + Median Removal ($2.6M)</a:t>
            </a:r>
          </a:p>
          <a:p>
            <a:pPr lvl="1" marL="711200" indent="-355600" defTabSz="467359">
              <a:spcBef>
                <a:spcPts val="3300"/>
              </a:spcBef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Reversible Lane ($2.9M)</a:t>
            </a:r>
          </a:p>
          <a:p>
            <a:pPr marL="0" indent="0" defTabSz="467359">
              <a:spcBef>
                <a:spcPts val="3300"/>
              </a:spcBef>
              <a:buSzTx/>
              <a:buNone/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Notes: traffic projections didn’t match up to actuals, bike/ped counts subpar, didn’t study in depth what additions the bridge could handle, ROW impacts have changed, interchange modification potential not studied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Findings, cont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4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Findings, cont. </a:t>
            </a:r>
          </a:p>
        </p:txBody>
      </p:sp>
      <p:sp>
        <p:nvSpPr>
          <p:cNvPr id="140" name="Undetermined:…"/>
          <p:cNvSpPr txBox="1"/>
          <p:nvPr>
            <p:ph type="body" idx="1"/>
          </p:nvPr>
        </p:nvSpPr>
        <p:spPr>
          <a:xfrm>
            <a:off x="952500" y="2597150"/>
            <a:ext cx="11099800" cy="6286500"/>
          </a:xfrm>
          <a:prstGeom prst="rect">
            <a:avLst/>
          </a:prstGeom>
        </p:spPr>
        <p:txBody>
          <a:bodyPr/>
          <a:lstStyle/>
          <a:p>
            <a:pPr marL="0" indent="0" defTabSz="572516">
              <a:spcBef>
                <a:spcPts val="4100"/>
              </a:spcBef>
              <a:buSzTx/>
              <a:buNone/>
              <a:defRPr sz="392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Undetermined:</a:t>
            </a:r>
            <a:r>
              <a:rPr sz="3136"/>
              <a:t> </a:t>
            </a:r>
          </a:p>
          <a:p>
            <a:pPr lvl="1" marL="871219" indent="-435609" defTabSz="572516">
              <a:spcBef>
                <a:spcPts val="4100"/>
              </a:spcBef>
              <a:defRPr sz="3136">
                <a:latin typeface="Avenir Book"/>
                <a:ea typeface="Avenir Book"/>
                <a:cs typeface="Avenir Book"/>
                <a:sym typeface="Avenir Book"/>
              </a:defRPr>
            </a:pPr>
            <a:r>
              <a:t>2008 mention of a catwalk addition. Stated required detailed structural analysis of existing components and 1950s pre-widening components. No cost estimate.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Updated info: entity who adds to bridge assumes entire responsibility. </a:t>
            </a:r>
            <a:endParaRPr>
              <a:latin typeface="Avenir Book Oblique"/>
              <a:ea typeface="Avenir Book Oblique"/>
              <a:cs typeface="Avenir Book Oblique"/>
              <a:sym typeface="Avenir Book Oblique"/>
            </a:endParaRPr>
          </a:p>
          <a:p>
            <a:pPr lvl="1" marL="871219" indent="-435609" defTabSz="572516">
              <a:spcBef>
                <a:spcPts val="4100"/>
              </a:spcBef>
              <a:defRPr sz="3136">
                <a:latin typeface="Avenir Book"/>
                <a:ea typeface="Avenir Book"/>
                <a:cs typeface="Avenir Book"/>
                <a:sym typeface="Avenir Book"/>
              </a:defRPr>
            </a:pPr>
            <a:r>
              <a:t>2011 alternative to eliminate a northbound lane. Stated some concerns but also stated that doing nothing still leaves a problem unaddressed.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indings, cont."/>
          <p:cNvSpPr txBox="1"/>
          <p:nvPr>
            <p:ph type="title"/>
          </p:nvPr>
        </p:nvSpPr>
        <p:spPr>
          <a:xfrm>
            <a:off x="952500" y="-1651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sz="64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Findings, cont. </a:t>
            </a:r>
          </a:p>
        </p:txBody>
      </p:sp>
      <p:sp>
        <p:nvSpPr>
          <p:cNvPr id="143" name="“Feasible” in 2008:…"/>
          <p:cNvSpPr txBox="1"/>
          <p:nvPr>
            <p:ph type="body" sz="half" idx="1"/>
          </p:nvPr>
        </p:nvSpPr>
        <p:spPr>
          <a:xfrm>
            <a:off x="736600" y="4889500"/>
            <a:ext cx="5742980" cy="6286500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6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buSzTx/>
              <a:buNone/>
              <a:defRPr sz="2600">
                <a:latin typeface="Avenir Book"/>
                <a:ea typeface="Avenir Book"/>
                <a:cs typeface="Avenir Book"/>
                <a:sym typeface="Avenir Book"/>
              </a:defRPr>
            </a:lvl2pPr>
          </a:lstStyle>
          <a:p>
            <a:pPr/>
            <a:r>
              <a:t>“Feasible” in 2008: </a:t>
            </a:r>
          </a:p>
          <a:p>
            <a:pPr lvl="1"/>
            <a:r>
              <a:t>Combination of separate path land-side + separate bridge ($7.2M for bridge itself, land-side costs outdated because paths have since been installed on West Ashley side)</a:t>
            </a:r>
          </a:p>
        </p:txBody>
      </p:sp>
      <p:pic>
        <p:nvPicPr>
          <p:cNvPr id="144" name="Screen Shot 2020-03-09 at 6.24.16 PM.png" descr="Screen Shot 2020-03-09 at 6.24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3752" y="1651732"/>
            <a:ext cx="9777296" cy="4468956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Proposed staging: install path from Poston to Southgate, let CARTA handle things while bike/ped standalone bridge funding is identified"/>
          <p:cNvSpPr txBox="1"/>
          <p:nvPr/>
        </p:nvSpPr>
        <p:spPr>
          <a:xfrm>
            <a:off x="6578599" y="6794500"/>
            <a:ext cx="6297848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4" indent="914400" algn="l">
              <a:spcBef>
                <a:spcPts val="4200"/>
              </a:spcBef>
              <a:defRPr sz="2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Proposed staging: install path from Poston to Southgate, let CARTA handle things while bike/ped standalone bridge funding is identified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creen Shot 2020-03-09 at 6.37.52 PM.png" descr="Screen Shot 2020-03-09 at 6.37.5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2650" y="241300"/>
            <a:ext cx="8699500" cy="9271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ommunity Supp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4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Community Support </a:t>
            </a:r>
          </a:p>
        </p:txBody>
      </p:sp>
      <p:sp>
        <p:nvSpPr>
          <p:cNvPr id="150" name="2,309 petition signatures…"/>
          <p:cNvSpPr txBox="1"/>
          <p:nvPr>
            <p:ph type="body" sz="half" idx="1"/>
          </p:nvPr>
        </p:nvSpPr>
        <p:spPr>
          <a:xfrm>
            <a:off x="80352" y="2628900"/>
            <a:ext cx="4416410" cy="6286500"/>
          </a:xfrm>
          <a:prstGeom prst="rect">
            <a:avLst/>
          </a:prstGeom>
        </p:spPr>
        <p:txBody>
          <a:bodyPr/>
          <a:lstStyle/>
          <a:p>
            <a:pPr marL="284479" indent="-284479" defTabSz="373886">
              <a:lnSpc>
                <a:spcPct val="80000"/>
              </a:lnSpc>
              <a:spcBef>
                <a:spcPts val="2600"/>
              </a:spcBef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~2,300 petition signatures</a:t>
            </a:r>
          </a:p>
          <a:p>
            <a:pPr marL="284479" indent="-284479" defTabSz="373886">
              <a:lnSpc>
                <a:spcPct val="80000"/>
              </a:lnSpc>
              <a:spcBef>
                <a:spcPts val="2600"/>
              </a:spcBef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~200 Ride of Silence 2019 </a:t>
            </a:r>
          </a:p>
          <a:p>
            <a:pPr lvl="3" marL="0" indent="0" defTabSz="373886">
              <a:lnSpc>
                <a:spcPct val="80000"/>
              </a:lnSpc>
              <a:spcBef>
                <a:spcPts val="2600"/>
              </a:spcBef>
              <a:buSzTx/>
              <a:buNone/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          participants</a:t>
            </a:r>
          </a:p>
          <a:p>
            <a:pPr marL="284479" indent="-284479" defTabSz="373886">
              <a:lnSpc>
                <a:spcPct val="80000"/>
              </a:lnSpc>
              <a:spcBef>
                <a:spcPts val="2600"/>
              </a:spcBef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Charleston Police Department </a:t>
            </a:r>
          </a:p>
          <a:p>
            <a:pPr marL="284479" indent="-284479" defTabSz="373886">
              <a:lnSpc>
                <a:spcPct val="80000"/>
              </a:lnSpc>
              <a:spcBef>
                <a:spcPts val="2600"/>
              </a:spcBef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Lowcountry Food Bank</a:t>
            </a:r>
          </a:p>
          <a:p>
            <a:pPr marL="284479" indent="-284479" defTabSz="373886">
              <a:lnSpc>
                <a:spcPct val="80000"/>
              </a:lnSpc>
              <a:spcBef>
                <a:spcPts val="2600"/>
              </a:spcBef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Metanoia</a:t>
            </a:r>
          </a:p>
          <a:p>
            <a:pPr marL="284479" indent="-284479" defTabSz="373886">
              <a:lnSpc>
                <a:spcPct val="80000"/>
              </a:lnSpc>
              <a:spcBef>
                <a:spcPts val="2600"/>
              </a:spcBef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Reynolds Avenue Area Merchants </a:t>
            </a:r>
          </a:p>
          <a:p>
            <a:pPr marL="0" indent="0" defTabSz="373886">
              <a:lnSpc>
                <a:spcPct val="80000"/>
              </a:lnSpc>
              <a:spcBef>
                <a:spcPts val="2600"/>
              </a:spcBef>
              <a:buSzTx/>
              <a:buNone/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          Association</a:t>
            </a:r>
          </a:p>
          <a:p>
            <a:pPr marL="284479" indent="-284479" defTabSz="373886">
              <a:lnSpc>
                <a:spcPct val="80000"/>
              </a:lnSpc>
              <a:spcBef>
                <a:spcPts val="2600"/>
              </a:spcBef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The Bend + Susan Pearlstine Norton</a:t>
            </a:r>
          </a:p>
          <a:p>
            <a:pPr marL="284479" indent="-284479" defTabSz="373886">
              <a:lnSpc>
                <a:spcPct val="80000"/>
              </a:lnSpc>
              <a:spcBef>
                <a:spcPts val="2600"/>
              </a:spcBef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West Ashley United</a:t>
            </a:r>
          </a:p>
        </p:txBody>
      </p:sp>
      <p:pic>
        <p:nvPicPr>
          <p:cNvPr id="151" name="IMG_2248.jpg" descr="IMG_22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86493" y="2689324"/>
            <a:ext cx="9248476" cy="6165652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Photo: S E V E N"/>
          <p:cNvSpPr txBox="1"/>
          <p:nvPr/>
        </p:nvSpPr>
        <p:spPr>
          <a:xfrm>
            <a:off x="11689914" y="9131300"/>
            <a:ext cx="130744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12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Photo: S E V E 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